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2192000" cy="6858000"/>
  <p:notesSz cx="6858000" cy="9144000"/>
  <p:embeddedFontLst>
    <p:embeddedFont>
      <p:font typeface="Microsoft YaHei" panose="020B0503020204020204" pitchFamily="34" charset="-122"/>
      <p:regular r:id="rId40"/>
      <p:bold r:id="rId41"/>
    </p:embeddedFont>
    <p:embeddedFont>
      <p:font typeface="Noto Sans KR" panose="020B0600000101010101" charset="-127"/>
      <p:regular r:id="rId42"/>
      <p:bold r:id="rId43"/>
    </p:embeddedFont>
    <p:embeddedFont>
      <p:font typeface="맑은 고딕" panose="020B0503020000020004" pitchFamily="50" charset="-127"/>
      <p:regular r:id="rId44"/>
      <p:bold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1B75A6-3281-49CD-A1A6-E2373FA01D57}">
  <a:tblStyle styleId="{B31B75A6-3281-49CD-A1A6-E2373FA01D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18255C-23A8-46A4-83C5-D8B4E216E93A}" styleName="Table_1">
    <a:wholeTbl>
      <a:tcTxStyle b="off" i="off">
        <a:font>
          <a:latin typeface="Pretendard"/>
          <a:ea typeface="Pretendard"/>
          <a:cs typeface="Pretendard"/>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9"/>
          </a:solidFill>
        </a:fill>
      </a:tcStyle>
    </a:wholeTbl>
    <a:band1H>
      <a:tcTxStyle/>
      <a:tcStyle>
        <a:tcBdr/>
        <a:fill>
          <a:solidFill>
            <a:srgbClr val="D1D1D1"/>
          </a:solidFill>
        </a:fill>
      </a:tcStyle>
    </a:band1H>
    <a:band2H>
      <a:tcTxStyle/>
      <a:tcStyle>
        <a:tcBdr/>
      </a:tcStyle>
    </a:band2H>
    <a:band1V>
      <a:tcTxStyle/>
      <a:tcStyle>
        <a:tcBdr/>
        <a:fill>
          <a:solidFill>
            <a:srgbClr val="D1D1D1"/>
          </a:solidFill>
        </a:fill>
      </a:tcStyle>
    </a:band1V>
    <a:band2V>
      <a:tcTxStyle/>
      <a:tcStyle>
        <a:tcBdr/>
      </a:tcStyle>
    </a:band2V>
    <a:lastCol>
      <a:tcTxStyle b="on" i="off">
        <a:font>
          <a:latin typeface="Pretendard"/>
          <a:ea typeface="Pretendard"/>
          <a:cs typeface="Pretendard"/>
        </a:font>
        <a:schemeClr val="lt1"/>
      </a:tcTxStyle>
      <a:tcStyle>
        <a:tcBdr/>
        <a:fill>
          <a:solidFill>
            <a:schemeClr val="accent1"/>
          </a:solidFill>
        </a:fill>
      </a:tcStyle>
    </a:lastCol>
    <a:firstCol>
      <a:tcTxStyle b="on" i="off">
        <a:font>
          <a:latin typeface="Pretendard"/>
          <a:ea typeface="Pretendard"/>
          <a:cs typeface="Pretendard"/>
        </a:font>
        <a:schemeClr val="lt1"/>
      </a:tcTxStyle>
      <a:tcStyle>
        <a:tcBdr/>
        <a:fill>
          <a:solidFill>
            <a:schemeClr val="accent1"/>
          </a:solidFill>
        </a:fill>
      </a:tcStyle>
    </a:firstCol>
    <a:lastRow>
      <a:tcTxStyle b="on" i="off">
        <a:font>
          <a:latin typeface="Pretendard"/>
          <a:ea typeface="Pretendard"/>
          <a:cs typeface="Pretendard"/>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Pretendard"/>
          <a:ea typeface="Pretendard"/>
          <a:cs typeface="Pretendard"/>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71022522-9872-4227-BA89-D4B48294A507}" styleName="Table_2">
    <a:wholeTbl>
      <a:tcTxStyle b="off" i="off">
        <a:font>
          <a:latin typeface="맑은 고딕"/>
          <a:ea typeface="맑은 고딕"/>
          <a:cs typeface="맑은 고딕"/>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맑은 고딕"/>
          <a:ea typeface="맑은 고딕"/>
          <a:cs typeface="맑은 고딕"/>
        </a:font>
        <a:schemeClr val="lt1"/>
      </a:tcTxStyle>
      <a:tcStyle>
        <a:tcBdr/>
        <a:fill>
          <a:solidFill>
            <a:schemeClr val="accent1"/>
          </a:solidFill>
        </a:fill>
      </a:tcStyle>
    </a:lastCol>
    <a:firstCol>
      <a:tcTxStyle b="on" i="off">
        <a:font>
          <a:latin typeface="맑은 고딕"/>
          <a:ea typeface="맑은 고딕"/>
          <a:cs typeface="맑은 고딕"/>
        </a:font>
        <a:schemeClr val="lt1"/>
      </a:tcTxStyle>
      <a:tcStyle>
        <a:tcBdr/>
        <a:fill>
          <a:solidFill>
            <a:schemeClr val="accent1"/>
          </a:solidFill>
        </a:fill>
      </a:tcStyle>
    </a:firstCol>
    <a:lastRow>
      <a:tcTxStyle b="on" i="off">
        <a:font>
          <a:latin typeface="맑은 고딕"/>
          <a:ea typeface="맑은 고딕"/>
          <a:cs typeface="맑은 고딕"/>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맑은 고딕"/>
          <a:ea typeface="맑은 고딕"/>
          <a:cs typeface="맑은 고딕"/>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67"/>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bde6ea2722_3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3조 발표 시작하겠습니다.</a:t>
            </a:r>
            <a:endParaRPr/>
          </a:p>
        </p:txBody>
      </p:sp>
      <p:sp>
        <p:nvSpPr>
          <p:cNvPr id="167" name="Google Shape;167;g2bde6ea2722_3_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ab40c7227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26ab40c7227_1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bde6ea2722_3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bde6ea2722_3_1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bde6ea2722_3_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bde6ea2722_3_1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6a6482a3b7_0_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6a6482a3b7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bde6ea2722_3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상관관계 히트맵에서 강한 상관관계를 가진 변수가 없음을 확인 후 피처엔지니어링 진행 (파생변수 생성)</a:t>
            </a:r>
            <a:endParaRPr/>
          </a:p>
          <a:p>
            <a:pPr marL="0" lvl="0" indent="0" algn="l" rtl="0">
              <a:spcBef>
                <a:spcPts val="0"/>
              </a:spcBef>
              <a:spcAft>
                <a:spcPts val="0"/>
              </a:spcAft>
              <a:buNone/>
            </a:pPr>
            <a:r>
              <a:rPr lang="ko-KR"/>
              <a:t>-&gt; 비만율에 대한 이해를 돕고자!</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2" name="Google Shape;362;g2bde6ea2722_3_1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6a6482a3b7_0_4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상관관계 히트맵에서 강한 상관관계를 가진 변수가 없음을 확인 후 피처엔지니어링 진행 (파생변수 생성)</a:t>
            </a:r>
            <a:endParaRPr/>
          </a:p>
          <a:p>
            <a:pPr marL="0" lvl="0" indent="0" algn="l" rtl="0">
              <a:spcBef>
                <a:spcPts val="0"/>
              </a:spcBef>
              <a:spcAft>
                <a:spcPts val="0"/>
              </a:spcAft>
              <a:buNone/>
            </a:pPr>
            <a:endParaRPr/>
          </a:p>
          <a:p>
            <a:pPr marL="0" lvl="0" indent="0" algn="l" rtl="0">
              <a:spcBef>
                <a:spcPts val="0"/>
              </a:spcBef>
              <a:spcAft>
                <a:spcPts val="0"/>
              </a:spcAft>
              <a:buNone/>
            </a:pPr>
            <a:r>
              <a:rPr lang="ko-KR"/>
              <a:t>bmi  체중과 키 사이의 관계를 보다 정확하게 표현함으로써 비만을 나타내기 위해 사용했고 </a:t>
            </a:r>
            <a:endParaRPr/>
          </a:p>
          <a:p>
            <a:pPr marL="0" lvl="0" indent="0" algn="l" rtl="0">
              <a:spcBef>
                <a:spcPts val="0"/>
              </a:spcBef>
              <a:spcAft>
                <a:spcPts val="0"/>
              </a:spcAft>
              <a:buNone/>
            </a:pPr>
            <a:endParaRPr/>
          </a:p>
          <a:p>
            <a:pPr marL="0" lvl="0" indent="0" algn="l" rtl="0">
              <a:spcBef>
                <a:spcPts val="0"/>
              </a:spcBef>
              <a:spcAft>
                <a:spcPts val="0"/>
              </a:spcAft>
              <a:buNone/>
            </a:pPr>
            <a:r>
              <a:rPr lang="ko-KR"/>
              <a:t>meal habits은 야채를 섭취하는 식습관 패턴을 파악하기 위해서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ko-KR"/>
              <a:t> Tech Usage Score는 연령 대비 전자기기를 사용하는 시간</a:t>
            </a:r>
            <a:endParaRPr/>
          </a:p>
          <a:p>
            <a:pPr marL="0" lvl="0" indent="0" algn="l" rtl="0">
              <a:spcBef>
                <a:spcPts val="0"/>
              </a:spcBef>
              <a:spcAft>
                <a:spcPts val="0"/>
              </a:spcAft>
              <a:buNone/>
            </a:pPr>
            <a:endParaRPr/>
          </a:p>
        </p:txBody>
      </p:sp>
      <p:sp>
        <p:nvSpPr>
          <p:cNvPr id="378" name="Google Shape;378;g26a6482a3b7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6a6482a3b7_0_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각각의 모델 별로 피처 중요도를 시각화</a:t>
            </a:r>
            <a:endParaRPr/>
          </a:p>
          <a:p>
            <a:pPr marL="457200" lvl="0" indent="-317500" algn="l" rtl="0">
              <a:spcBef>
                <a:spcPts val="0"/>
              </a:spcBef>
              <a:spcAft>
                <a:spcPts val="0"/>
              </a:spcAft>
              <a:buSzPts val="1400"/>
              <a:buChar char="-"/>
            </a:pPr>
            <a:r>
              <a:rPr lang="ko-KR"/>
              <a:t>각 알고리즘은 데이터의 특성에 따라 다르게 동작하기 때문에, 피처 중요도가 다를 수 있다</a:t>
            </a:r>
            <a:endParaRPr/>
          </a:p>
        </p:txBody>
      </p:sp>
      <p:sp>
        <p:nvSpPr>
          <p:cNvPr id="391" name="Google Shape;391;g26a6482a3b7_0_4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6a6482a3b7_0_3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26a6482a3b7_0_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6a6482a3b7_0_4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6a6482a3b7_0_4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6a6482a3b7_0_4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6a6482a3b7_0_4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de6ea2722_3_5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2bde6ea2722_3_5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ec9c92066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voting classifier 기준으로 중요도 top5 피처를 시각화 :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KR"/>
              <a:t>Age: ‘Insufficient_Weight’ 카테고리는 나이 분포가 젊은 쪽에 집중되어 있는 반면, ‘Obesity_Type_III’ 카테고리는 나이 분포가 좀 더 넓게 퍼져 있으며, 중앙값이 높은 편입니다. 이는 체중 부족인 그룹이 일반적으로 젊은 연령대에 속하고, 높은 비만도를 가진 그룹이 상대적으로 높은 연령대에 분포할 가능성을 시사합니다.</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KR"/>
              <a:t>BMI: 이 그래프는 비만도 범주가 올라갈수록 BMI도 늘어난다는 것을 시각적으로 나타내고 있습니다.</a:t>
            </a:r>
            <a:endParaRPr/>
          </a:p>
        </p:txBody>
      </p:sp>
      <p:sp>
        <p:nvSpPr>
          <p:cNvPr id="426" name="Google Shape;426;g2bec9c92066_0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6aaff498f6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ko-KR"/>
              <a:t>식습관을 보면, 저체중 그룹의 끼니당 야채 섭취량이 높고, 비만도가 높아질수록 끼니당 야채 섭취량이 점점 줄어듬을 알 수 있다.</a:t>
            </a:r>
            <a:endParaRPr/>
          </a:p>
          <a:p>
            <a:pPr marL="0" lvl="0" indent="457200" algn="l" rtl="0">
              <a:spcBef>
                <a:spcPts val="0"/>
              </a:spcBef>
              <a:spcAft>
                <a:spcPts val="0"/>
              </a:spcAft>
              <a:buNone/>
            </a:pPr>
            <a:r>
              <a:rPr lang="ko-KR"/>
              <a:t>특이점은 가장 높은 비만도 그룹에서 끼니당 야채섭취량도 많아진다는 점이다.</a:t>
            </a:r>
            <a:endParaRPr/>
          </a:p>
          <a:p>
            <a:pPr marL="457200" lvl="0" indent="-317500" algn="l" rtl="0">
              <a:spcBef>
                <a:spcPts val="0"/>
              </a:spcBef>
              <a:spcAft>
                <a:spcPts val="0"/>
              </a:spcAft>
              <a:buSzPts val="1400"/>
              <a:buChar char="-"/>
            </a:pPr>
            <a:r>
              <a:rPr lang="ko-KR"/>
              <a:t>FAF(운동량)은 저체중 그룹에서 가장 많고, 비만도가 높아질 수록 운동량이 적아짐을 알수있습니다.</a:t>
            </a:r>
            <a:endParaRPr/>
          </a:p>
          <a:p>
            <a:pPr marL="0" lvl="0" indent="0" algn="l" rtl="0">
              <a:spcBef>
                <a:spcPts val="0"/>
              </a:spcBef>
              <a:spcAft>
                <a:spcPts val="0"/>
              </a:spcAft>
              <a:buNone/>
            </a:pPr>
            <a:endParaRPr/>
          </a:p>
        </p:txBody>
      </p:sp>
      <p:sp>
        <p:nvSpPr>
          <p:cNvPr id="436" name="Google Shape;436;g26aaff498f6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6aaff498f6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SzPts val="1400"/>
              <a:buChar char="-"/>
            </a:pPr>
            <a:r>
              <a:rPr lang="ko-KR"/>
              <a:t>물섭취량은 비만도 그룹 간 큰 차이를 보이지 않음을 알수있습니다.</a:t>
            </a:r>
            <a:endParaRPr/>
          </a:p>
        </p:txBody>
      </p:sp>
      <p:sp>
        <p:nvSpPr>
          <p:cNvPr id="445" name="Google Shape;445;g26aaff498f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bde6ea2722_3_4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2bde6ea2722_3_4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6a6482a3b7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Char char="-"/>
            </a:pPr>
            <a:r>
              <a:rPr lang="ko-KR" sz="2200">
                <a:solidFill>
                  <a:srgbClr val="3A3838"/>
                </a:solidFill>
                <a:latin typeface="Arial"/>
                <a:ea typeface="Arial"/>
                <a:cs typeface="Arial"/>
                <a:sym typeface="Arial"/>
              </a:rPr>
              <a:t>basepipeline으로 4개 모델(GB, RF, lgbm, xgb)을 구성하고  상위 정확도를 보여준 lgbm, xgb를 비교하기로 했습니다.</a:t>
            </a:r>
            <a:endParaRPr/>
          </a:p>
        </p:txBody>
      </p:sp>
      <p:sp>
        <p:nvSpPr>
          <p:cNvPr id="462" name="Google Shape;462;g26a6482a3b7_0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6a6482a3b7_0_3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ko-KR" sz="1500"/>
              <a:t>LightGBM (LGBM)은 대용량 데이터를 빠르게 처리할 수 있는 경량 그라디언트 부스팅 프레임워크입니다. 데이터의 손실을 최소화하는 방향으로 리프를 우선적으로 성장시키는 리프 중심 트리 성장 방식을 사용합니다. 이로 인해 빠른 학습 속도와 효율적인 메모리 사용이 가능하며, 고차원 데이터와 대규모 데이터셋에 효과적입니다.</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r>
              <a:rPr lang="ko-KR" sz="1500"/>
              <a:t>포인트 3개 </a:t>
            </a:r>
            <a:endParaRPr sz="1500"/>
          </a:p>
        </p:txBody>
      </p:sp>
      <p:sp>
        <p:nvSpPr>
          <p:cNvPr id="480" name="Google Shape;480;g26a6482a3b7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6a6482a3b7_0_3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400"/>
              <a:t>XGBoost는 고성능 그라디언트 부스팅 라이브러리로, 정확도를 최대화하면서도 빠른 속도와 효율성을 제공합니다. 복잡한 데이터셋에서 우수한 예측 성능을 내며, 과적합 방지를 위한 정규화 기능을 포함합니다. 대규모 데이터셋 처리에 최적화되어 있고, 다양한 머신러닝 대회와 실제 애플리케이션에서 널리 사용됩니다.</a:t>
            </a:r>
            <a:endParaRPr sz="1400"/>
          </a:p>
          <a:p>
            <a:pPr marL="0" lvl="0" indent="0" algn="l" rtl="0">
              <a:spcBef>
                <a:spcPts val="0"/>
              </a:spcBef>
              <a:spcAft>
                <a:spcPts val="0"/>
              </a:spcAft>
              <a:buNone/>
            </a:pPr>
            <a:endParaRPr sz="1500"/>
          </a:p>
        </p:txBody>
      </p:sp>
      <p:sp>
        <p:nvSpPr>
          <p:cNvPr id="502" name="Google Shape;502;g26a6482a3b7_0_3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bde6ea2722_3_4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성능에 영향을 미치는 요소를 타겟변수 인코딩 여부, 파생변수 유무, 교차검증 유무, 파라미터 튜닝 유무 및 최적화 방식으로 가정하고 각각 조건을 달리 하여 실험을 진행하였습니다.</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5" name="Google Shape;525;g2bde6ea2722_3_4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6a6482a3b7_0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public &amp; private 점수의 차이를 볼때, 교차검증 진행하지 않은 모델에서 과적합이 발생했음을 알 수 있음. </a:t>
            </a:r>
            <a:endParaRPr sz="2200">
              <a:solidFill>
                <a:srgbClr val="3A3838"/>
              </a:solidFill>
              <a:latin typeface="Arial"/>
              <a:ea typeface="Arial"/>
              <a:cs typeface="Arial"/>
              <a:sym typeface="Arial"/>
            </a:endParaRPr>
          </a:p>
          <a:p>
            <a:pPr marL="0" lvl="0" indent="457200" algn="l" rtl="0">
              <a:spcBef>
                <a:spcPts val="0"/>
              </a:spcBef>
              <a:spcAft>
                <a:spcPts val="0"/>
              </a:spcAft>
              <a:buNone/>
            </a:pPr>
            <a:r>
              <a:rPr lang="ko-KR" sz="2200">
                <a:solidFill>
                  <a:srgbClr val="3A3838"/>
                </a:solidFill>
                <a:latin typeface="Arial"/>
                <a:ea typeface="Arial"/>
                <a:cs typeface="Arial"/>
                <a:sym typeface="Arial"/>
              </a:rPr>
              <a:t>교차검증 5회 진행한 모델에서 과적합이 확연히 줄어든 것을 확인 가능</a:t>
            </a:r>
            <a:endParaRPr sz="2200">
              <a:solidFill>
                <a:srgbClr val="3A3838"/>
              </a:solidFill>
              <a:latin typeface="Arial"/>
              <a:ea typeface="Arial"/>
              <a:cs typeface="Arial"/>
              <a:sym typeface="Arial"/>
            </a:endParaRPr>
          </a:p>
          <a:p>
            <a:pPr marL="457200" lvl="0" indent="0" algn="l" rtl="0">
              <a:spcBef>
                <a:spcPts val="0"/>
              </a:spcBef>
              <a:spcAft>
                <a:spcPts val="0"/>
              </a:spcAft>
              <a:buNone/>
            </a:pPr>
            <a:endParaRPr sz="2200">
              <a:solidFill>
                <a:srgbClr val="3A3838"/>
              </a:solidFill>
              <a:latin typeface="Arial"/>
              <a:ea typeface="Arial"/>
              <a:cs typeface="Arial"/>
              <a:sym typeface="Arial"/>
            </a:endParaRPr>
          </a:p>
          <a:p>
            <a:pPr marL="457200" lvl="0" indent="-368300" algn="l" rtl="0">
              <a:spcBef>
                <a:spcPts val="0"/>
              </a:spcBef>
              <a:spcAft>
                <a:spcPts val="0"/>
              </a:spcAft>
              <a:buClr>
                <a:srgbClr val="3A3838"/>
              </a:buClr>
              <a:buSzPts val="2200"/>
              <a:buChar char="-"/>
            </a:pPr>
            <a:r>
              <a:rPr lang="ko-KR" sz="2200">
                <a:solidFill>
                  <a:srgbClr val="3A3838"/>
                </a:solidFill>
                <a:latin typeface="Arial"/>
                <a:ea typeface="Arial"/>
                <a:cs typeface="Arial"/>
                <a:sym typeface="Arial"/>
              </a:rPr>
              <a:t>타겟변수 인코딩과 피처엔지니어링(파생변수)을 진행하지 않은 모델이 정확도는 높지만 private 점수가 낮아진걸로 보아 </a:t>
            </a:r>
            <a:endParaRPr sz="2200">
              <a:solidFill>
                <a:srgbClr val="3A3838"/>
              </a:solidFill>
              <a:latin typeface="Arial"/>
              <a:ea typeface="Arial"/>
              <a:cs typeface="Arial"/>
              <a:sym typeface="Arial"/>
            </a:endParaRPr>
          </a:p>
          <a:p>
            <a:pPr marL="457200" lvl="0" indent="-368300" algn="l" rtl="0">
              <a:spcBef>
                <a:spcPts val="0"/>
              </a:spcBef>
              <a:spcAft>
                <a:spcPts val="0"/>
              </a:spcAft>
              <a:buClr>
                <a:srgbClr val="3A3838"/>
              </a:buClr>
              <a:buSzPts val="2200"/>
              <a:buChar char="-"/>
            </a:pPr>
            <a:r>
              <a:rPr lang="ko-KR" sz="2200">
                <a:solidFill>
                  <a:srgbClr val="3A3838"/>
                </a:solidFill>
                <a:latin typeface="Arial"/>
                <a:ea typeface="Arial"/>
                <a:cs typeface="Arial"/>
                <a:sym typeface="Arial"/>
              </a:rPr>
              <a:t>타겟변수 인코딩과 피처엔지니어링(파생변수)을 진행한 모델의 성능이 더 좋음을 확인 가능</a:t>
            </a:r>
            <a:endParaRPr sz="2200">
              <a:solidFill>
                <a:srgbClr val="3A3838"/>
              </a:solidFill>
              <a:latin typeface="Arial"/>
              <a:ea typeface="Arial"/>
              <a:cs typeface="Arial"/>
              <a:sym typeface="Arial"/>
            </a:endParaRPr>
          </a:p>
        </p:txBody>
      </p:sp>
      <p:sp>
        <p:nvSpPr>
          <p:cNvPr id="542" name="Google Shape;542;g26a6482a3b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6a6482a3b7_0_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마찬가지로 교차검증, 파라미터튜닝을 진행한 모델의 점수가 더 높음을 알 수 있고, LGBM보다 더 좋은 성능을 보여준다.</a:t>
            </a:r>
            <a:endParaRPr sz="2200">
              <a:solidFill>
                <a:srgbClr val="3A3838"/>
              </a:solidFill>
              <a:latin typeface="Arial"/>
              <a:ea typeface="Arial"/>
              <a:cs typeface="Arial"/>
              <a:sym typeface="Arial"/>
            </a:endParaRPr>
          </a:p>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Private Score가 제일 높은 XGB 모델로 파생변수 포함유무와 iter의 영향을 보기 위해 추가적인 실험을 진행</a:t>
            </a: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p:txBody>
      </p:sp>
      <p:sp>
        <p:nvSpPr>
          <p:cNvPr id="552" name="Google Shape;552;g26a6482a3b7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de6ea2722_3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목차로는 대회 및 데이터 소개 ,데이터 전처리와EDA, 머신러닝 모델선택, 결론 순으로 말씀드리겠습니다. </a:t>
            </a:r>
            <a:endParaRPr/>
          </a:p>
        </p:txBody>
      </p:sp>
      <p:sp>
        <p:nvSpPr>
          <p:cNvPr id="187" name="Google Shape;187;g2bde6ea2722_3_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6a6482a3b7_0_2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iter를 줄이면 Accuracy는 떨어지지만 과적합이 방지되어 Public score, Private Score에서 더 좋은 성능을 보여준다</a:t>
            </a:r>
            <a:endParaRPr sz="2200">
              <a:solidFill>
                <a:srgbClr val="3A3838"/>
              </a:solidFill>
              <a:latin typeface="Arial"/>
              <a:ea typeface="Arial"/>
              <a:cs typeface="Arial"/>
              <a:sym typeface="Arial"/>
            </a:endParaRPr>
          </a:p>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또한, 파생변수를 포함한 모델이 그렇지 않은 모델보다 약간 더 높은 점수를 보여준다</a:t>
            </a: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p:txBody>
      </p:sp>
      <p:sp>
        <p:nvSpPr>
          <p:cNvPr id="562" name="Google Shape;562;g26a6482a3b7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bec9c92066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XGB 모델의 iter 줄인 후 3개 모델로 soft voting 진행. 파생변수 포함한 모델과 포함하지 않은 모델 테스트 결과, 파생변수 없는 쪽이 최고 점수를 보여줌</a:t>
            </a: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p:txBody>
      </p:sp>
      <p:sp>
        <p:nvSpPr>
          <p:cNvPr id="573" name="Google Shape;573;g2bec9c9206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bec9c92066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68300" algn="l" rtl="0">
              <a:spcBef>
                <a:spcPts val="0"/>
              </a:spcBef>
              <a:spcAft>
                <a:spcPts val="0"/>
              </a:spcAft>
              <a:buClr>
                <a:srgbClr val="3A3838"/>
              </a:buClr>
              <a:buSzPts val="2200"/>
              <a:buFont typeface="Arial"/>
              <a:buChar char="-"/>
            </a:pPr>
            <a:r>
              <a:rPr lang="ko-KR" sz="2200">
                <a:solidFill>
                  <a:srgbClr val="3A3838"/>
                </a:solidFill>
                <a:latin typeface="Arial"/>
                <a:ea typeface="Arial"/>
                <a:cs typeface="Arial"/>
                <a:sym typeface="Arial"/>
              </a:rPr>
              <a:t>public score만 고려하여 잘못된 모델을 선택하여 최종 제출하였음. 이후 private score를 확인하고 기존 모델로 재 제출하여 점수가 올라간 것 확인</a:t>
            </a: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a:p>
            <a:pPr marL="0" lvl="0" indent="0" algn="l" rtl="0">
              <a:spcBef>
                <a:spcPts val="0"/>
              </a:spcBef>
              <a:spcAft>
                <a:spcPts val="0"/>
              </a:spcAft>
              <a:buNone/>
            </a:pPr>
            <a:endParaRPr sz="2200">
              <a:solidFill>
                <a:srgbClr val="3A3838"/>
              </a:solidFill>
              <a:latin typeface="Arial"/>
              <a:ea typeface="Arial"/>
              <a:cs typeface="Arial"/>
              <a:sym typeface="Arial"/>
            </a:endParaRPr>
          </a:p>
        </p:txBody>
      </p:sp>
      <p:sp>
        <p:nvSpPr>
          <p:cNvPr id="584" name="Google Shape;584;g2bec9c92066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bde6ea2722_3_5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bde6ea2722_3_5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bde6ea2722_3_5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결론</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ko-KR"/>
              <a:t>특성 중요도와 관련하여, BMI, 나이, 식습관(Meal_Habits), CH2O, 신체활동빈도(FAF), 기술 사용 점수(Tech_Usage_Score)는 세 모델에 걸쳐 높은 중요도를 보여줍니다. 성능에 영향을 미치는 특성들은 모델의 구조와 알고리즘에 따라 다양합니다.</a:t>
            </a:r>
            <a:endParaRPr/>
          </a:p>
          <a:p>
            <a:pPr marL="0" lvl="0" indent="0" algn="l" rtl="0">
              <a:spcBef>
                <a:spcPts val="0"/>
              </a:spcBef>
              <a:spcAft>
                <a:spcPts val="0"/>
              </a:spcAft>
              <a:buNone/>
            </a:pPr>
            <a:endParaRPr/>
          </a:p>
          <a:p>
            <a:pPr marL="0" lvl="0" indent="0" algn="l" rtl="0">
              <a:spcBef>
                <a:spcPts val="0"/>
              </a:spcBef>
              <a:spcAft>
                <a:spcPts val="0"/>
              </a:spcAft>
              <a:buNone/>
            </a:pPr>
            <a:r>
              <a:rPr lang="ko-KR"/>
              <a:t>교차 검증과 하이퍼파라미터 최적화는 필수적입니다.</a:t>
            </a:r>
            <a:endParaRPr/>
          </a:p>
          <a:p>
            <a:pPr marL="0" lvl="0" indent="0" algn="l" rtl="0">
              <a:spcBef>
                <a:spcPts val="0"/>
              </a:spcBef>
              <a:spcAft>
                <a:spcPts val="0"/>
              </a:spcAft>
              <a:buNone/>
            </a:pPr>
            <a:r>
              <a:rPr lang="ko-KR"/>
              <a:t>과적합을 방지하고 모델의 일반화 성능을 향상시키기 위해서는 이상적인 교차 검증 폴드 수와 부스팅 반복 횟수를 선택해야 합니다.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KR"/>
              <a:t>파생 변수들을 포함하는 것은 단일 XGBoost 모델을 사용할 때 가장 좋은 성능을 보였습니다. 그러나 소프트 보팅을 사용할 때는 결과가 정반대였습니다.</a:t>
            </a:r>
            <a:endParaRPr/>
          </a:p>
          <a:p>
            <a:pPr marL="0" lvl="0" indent="0" algn="l" rtl="0">
              <a:spcBef>
                <a:spcPts val="0"/>
              </a:spcBef>
              <a:spcAft>
                <a:spcPts val="0"/>
              </a:spcAft>
              <a:buNone/>
            </a:pPr>
            <a:r>
              <a:rPr lang="ko-KR"/>
              <a:t>이에 대한 이유는 아직 밝혀지지 않았으며, 추가적인 연구가 필요합니다.</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06" name="Google Shape;606;g2bde6ea2722_3_5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6ab40c7227_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최적의 하이퍼파라미터 조합을 선별하는 데 한계가 있다</a:t>
            </a:r>
            <a:endParaRPr/>
          </a:p>
          <a:p>
            <a:pPr marL="0" lvl="0" indent="0" algn="l" rtl="0">
              <a:spcBef>
                <a:spcPts val="0"/>
              </a:spcBef>
              <a:spcAft>
                <a:spcPts val="0"/>
              </a:spcAft>
              <a:buNone/>
            </a:pPr>
            <a:endParaRPr/>
          </a:p>
          <a:p>
            <a:pPr marL="0" lvl="0" indent="0" algn="l" rtl="0">
              <a:spcBef>
                <a:spcPts val="0"/>
              </a:spcBef>
              <a:spcAft>
                <a:spcPts val="0"/>
              </a:spcAft>
              <a:buNone/>
            </a:pPr>
            <a:r>
              <a:rPr lang="ko-KR"/>
              <a:t>파생 변수를 통합하면 모델마다 다른 성능이 나타나는 이유를 파악하는 데 한계가 있다</a:t>
            </a:r>
            <a:endParaRPr/>
          </a:p>
          <a:p>
            <a:pPr marL="0" lvl="0" indent="0" algn="l" rtl="0">
              <a:spcBef>
                <a:spcPts val="0"/>
              </a:spcBef>
              <a:spcAft>
                <a:spcPts val="0"/>
              </a:spcAft>
              <a:buNone/>
            </a:pPr>
            <a:endParaRPr/>
          </a:p>
          <a:p>
            <a:pPr marL="0" lvl="0" indent="0" algn="l" rtl="0">
              <a:spcBef>
                <a:spcPts val="0"/>
              </a:spcBef>
              <a:spcAft>
                <a:spcPts val="0"/>
              </a:spcAft>
              <a:buNone/>
            </a:pPr>
            <a:r>
              <a:rPr lang="ko-KR"/>
              <a:t>k-means 클러스터링이나 catboost같은 다른 알고리즘으로 시도해보지 못한 점</a:t>
            </a:r>
            <a:endParaRPr/>
          </a:p>
          <a:p>
            <a:pPr marL="0" lvl="0" indent="0" algn="l" rtl="0">
              <a:spcBef>
                <a:spcPts val="0"/>
              </a:spcBef>
              <a:spcAft>
                <a:spcPts val="0"/>
              </a:spcAft>
              <a:buNone/>
            </a:pPr>
            <a:endParaRPr/>
          </a:p>
        </p:txBody>
      </p:sp>
      <p:sp>
        <p:nvSpPr>
          <p:cNvPr id="628" name="Google Shape;628;g26ab40c7227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bde6ea2722_3_5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2bde6ea2722_3_5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bde6ea2722_3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bde6ea2722_3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bde6ea2722_3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bde6ea2722_3_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6a6482a3b7_0_3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26a6482a3b7_0_3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ec9c92066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저희 플로우 차트에선 데이터 전처리후 피처엔지니어링을 통해서 파생변수 생성후에 모델링을 진행하여 최종모델을 선택하였습니다.</a:t>
            </a:r>
            <a:endParaRPr/>
          </a:p>
        </p:txBody>
      </p:sp>
      <p:sp>
        <p:nvSpPr>
          <p:cNvPr id="232" name="Google Shape;232;g2bec9c92066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bec9c92066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캐글 데이터셋은 Train, Test, Original 그리고 제출용 submission데이터로 이루어져 있습니다.</a:t>
            </a:r>
            <a:endParaRPr/>
          </a:p>
        </p:txBody>
      </p:sp>
      <p:sp>
        <p:nvSpPr>
          <p:cNvPr id="272" name="Google Shape;272;g2bec9c9206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bde6ea2722_3_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변수들에 대한 설명은 잘 아실테니 </a:t>
            </a:r>
            <a:endParaRPr/>
          </a:p>
        </p:txBody>
      </p:sp>
      <p:sp>
        <p:nvSpPr>
          <p:cNvPr id="287" name="Google Shape;287;g2bde6ea2722_3_1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90"/>
        <p:cNvGrpSpPr/>
        <p:nvPr/>
      </p:nvGrpSpPr>
      <p:grpSpPr>
        <a:xfrm>
          <a:off x="0" y="0"/>
          <a:ext cx="0" cy="0"/>
          <a:chOff x="0" y="0"/>
          <a:chExt cx="0" cy="0"/>
        </a:xfrm>
      </p:grpSpPr>
      <p:sp>
        <p:nvSpPr>
          <p:cNvPr id="91" name="Google Shape;91;p14"/>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b="0" i="0" u="none" strike="noStrike" cap="none">
                <a:solidFill>
                  <a:schemeClr val="dk1"/>
                </a:solidFill>
                <a:latin typeface="Arial"/>
                <a:ea typeface="Arial"/>
                <a:cs typeface="Arial"/>
                <a:sym typeface="Arial"/>
              </a:rPr>
              <a:t>ⓒSaebyeol Yu. Saebyeol’s PowerPoint</a:t>
            </a:r>
            <a:endParaRPr sz="900" b="0" i="0" u="none" strike="noStrike" cap="none">
              <a:solidFill>
                <a:schemeClr val="dk1"/>
              </a:solidFill>
              <a:latin typeface="Arial"/>
              <a:ea typeface="Arial"/>
              <a:cs typeface="Arial"/>
              <a:sym typeface="Arial"/>
            </a:endParaRPr>
          </a:p>
        </p:txBody>
      </p:sp>
      <p:sp>
        <p:nvSpPr>
          <p:cNvPr id="92" name="Google Shape;9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95"/>
        <p:cNvGrpSpPr/>
        <p:nvPr/>
      </p:nvGrpSpPr>
      <p:grpSpPr>
        <a:xfrm>
          <a:off x="0" y="0"/>
          <a:ext cx="0" cy="0"/>
          <a:chOff x="0" y="0"/>
          <a:chExt cx="0" cy="0"/>
        </a:xfrm>
      </p:grpSpPr>
      <p:sp>
        <p:nvSpPr>
          <p:cNvPr id="96" name="Google Shape;9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8" name="Google Shape;9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F8E8E"/>
              </a:buClr>
              <a:buSzPts val="2400"/>
              <a:buNone/>
              <a:defRPr sz="2400">
                <a:solidFill>
                  <a:srgbClr val="8F8E8E"/>
                </a:solidFill>
              </a:defRPr>
            </a:lvl1pPr>
            <a:lvl2pPr marL="914400" lvl="1" indent="-228600" algn="l">
              <a:lnSpc>
                <a:spcPct val="90000"/>
              </a:lnSpc>
              <a:spcBef>
                <a:spcPts val="500"/>
              </a:spcBef>
              <a:spcAft>
                <a:spcPts val="0"/>
              </a:spcAft>
              <a:buClr>
                <a:srgbClr val="8F8E8E"/>
              </a:buClr>
              <a:buSzPts val="2000"/>
              <a:buNone/>
              <a:defRPr sz="2000">
                <a:solidFill>
                  <a:srgbClr val="8F8E8E"/>
                </a:solidFill>
              </a:defRPr>
            </a:lvl2pPr>
            <a:lvl3pPr marL="1371600" lvl="2" indent="-228600" algn="l">
              <a:lnSpc>
                <a:spcPct val="90000"/>
              </a:lnSpc>
              <a:spcBef>
                <a:spcPts val="500"/>
              </a:spcBef>
              <a:spcAft>
                <a:spcPts val="0"/>
              </a:spcAft>
              <a:buClr>
                <a:srgbClr val="8F8E8E"/>
              </a:buClr>
              <a:buSzPts val="1800"/>
              <a:buNone/>
              <a:defRPr sz="1800">
                <a:solidFill>
                  <a:srgbClr val="8F8E8E"/>
                </a:solidFill>
              </a:defRPr>
            </a:lvl3pPr>
            <a:lvl4pPr marL="1828800" lvl="3" indent="-228600" algn="l">
              <a:lnSpc>
                <a:spcPct val="90000"/>
              </a:lnSpc>
              <a:spcBef>
                <a:spcPts val="500"/>
              </a:spcBef>
              <a:spcAft>
                <a:spcPts val="0"/>
              </a:spcAft>
              <a:buClr>
                <a:srgbClr val="8F8E8E"/>
              </a:buClr>
              <a:buSzPts val="1600"/>
              <a:buNone/>
              <a:defRPr sz="1600">
                <a:solidFill>
                  <a:srgbClr val="8F8E8E"/>
                </a:solidFill>
              </a:defRPr>
            </a:lvl4pPr>
            <a:lvl5pPr marL="2286000" lvl="4" indent="-228600" algn="l">
              <a:lnSpc>
                <a:spcPct val="90000"/>
              </a:lnSpc>
              <a:spcBef>
                <a:spcPts val="500"/>
              </a:spcBef>
              <a:spcAft>
                <a:spcPts val="0"/>
              </a:spcAft>
              <a:buClr>
                <a:srgbClr val="8F8E8E"/>
              </a:buClr>
              <a:buSzPts val="1600"/>
              <a:buNone/>
              <a:defRPr sz="1600">
                <a:solidFill>
                  <a:srgbClr val="8F8E8E"/>
                </a:solidFill>
              </a:defRPr>
            </a:lvl5pPr>
            <a:lvl6pPr marL="2743200" lvl="5" indent="-228600" algn="l">
              <a:lnSpc>
                <a:spcPct val="90000"/>
              </a:lnSpc>
              <a:spcBef>
                <a:spcPts val="500"/>
              </a:spcBef>
              <a:spcAft>
                <a:spcPts val="0"/>
              </a:spcAft>
              <a:buClr>
                <a:srgbClr val="8F8E8E"/>
              </a:buClr>
              <a:buSzPts val="1600"/>
              <a:buNone/>
              <a:defRPr sz="1600">
                <a:solidFill>
                  <a:srgbClr val="8F8E8E"/>
                </a:solidFill>
              </a:defRPr>
            </a:lvl6pPr>
            <a:lvl7pPr marL="3200400" lvl="6" indent="-228600" algn="l">
              <a:lnSpc>
                <a:spcPct val="90000"/>
              </a:lnSpc>
              <a:spcBef>
                <a:spcPts val="500"/>
              </a:spcBef>
              <a:spcAft>
                <a:spcPts val="0"/>
              </a:spcAft>
              <a:buClr>
                <a:srgbClr val="8F8E8E"/>
              </a:buClr>
              <a:buSzPts val="1600"/>
              <a:buNone/>
              <a:defRPr sz="1600">
                <a:solidFill>
                  <a:srgbClr val="8F8E8E"/>
                </a:solidFill>
              </a:defRPr>
            </a:lvl7pPr>
            <a:lvl8pPr marL="3657600" lvl="7" indent="-228600" algn="l">
              <a:lnSpc>
                <a:spcPct val="90000"/>
              </a:lnSpc>
              <a:spcBef>
                <a:spcPts val="500"/>
              </a:spcBef>
              <a:spcAft>
                <a:spcPts val="0"/>
              </a:spcAft>
              <a:buClr>
                <a:srgbClr val="8F8E8E"/>
              </a:buClr>
              <a:buSzPts val="1600"/>
              <a:buNone/>
              <a:defRPr sz="1600">
                <a:solidFill>
                  <a:srgbClr val="8F8E8E"/>
                </a:solidFill>
              </a:defRPr>
            </a:lvl8pPr>
            <a:lvl9pPr marL="4114800" lvl="8" indent="-228600" algn="l">
              <a:lnSpc>
                <a:spcPct val="90000"/>
              </a:lnSpc>
              <a:spcBef>
                <a:spcPts val="500"/>
              </a:spcBef>
              <a:spcAft>
                <a:spcPts val="0"/>
              </a:spcAft>
              <a:buClr>
                <a:srgbClr val="8F8E8E"/>
              </a:buClr>
              <a:buSzPts val="1600"/>
              <a:buNone/>
              <a:defRPr sz="1600">
                <a:solidFill>
                  <a:srgbClr val="8F8E8E"/>
                </a:solidFill>
              </a:defRPr>
            </a:lvl9pPr>
          </a:lstStyle>
          <a:p>
            <a:endParaRPr/>
          </a:p>
        </p:txBody>
      </p:sp>
      <p:sp>
        <p:nvSpPr>
          <p:cNvPr id="110" name="Google Shape;11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3" name="Google Shape;12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빈 화면">
  <p:cSld name="1_빈 화면">
    <p:spTree>
      <p:nvGrpSpPr>
        <p:cNvPr id="1" name="Shape 134"/>
        <p:cNvGrpSpPr/>
        <p:nvPr/>
      </p:nvGrpSpPr>
      <p:grpSpPr>
        <a:xfrm>
          <a:off x="0" y="0"/>
          <a:ext cx="0" cy="0"/>
          <a:chOff x="0" y="0"/>
          <a:chExt cx="0" cy="0"/>
        </a:xfrm>
      </p:grpSpPr>
      <p:sp>
        <p:nvSpPr>
          <p:cNvPr id="135" name="Google Shape;135;p21"/>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a:solidFill>
                  <a:schemeClr val="lt1"/>
                </a:solidFill>
                <a:latin typeface="Arial"/>
                <a:ea typeface="Arial"/>
                <a:cs typeface="Arial"/>
                <a:sym typeface="Arial"/>
              </a:rPr>
              <a:t>ⓒSaebyeol Yu. Saebyeol’s PowerPoint</a:t>
            </a:r>
            <a:endParaRPr sz="900">
              <a:solidFill>
                <a:schemeClr val="lt1"/>
              </a:solidFill>
              <a:latin typeface="Arial"/>
              <a:ea typeface="Arial"/>
              <a:cs typeface="Arial"/>
              <a:sym typeface="Arial"/>
            </a:endParaRPr>
          </a:p>
        </p:txBody>
      </p:sp>
      <p:sp>
        <p:nvSpPr>
          <p:cNvPr id="136" name="Google Shape;13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type="blank">
  <p:cSld name="BLANK">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2" name="Google Shape;142;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3" name="Google Shape;14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3"/>
          <p:cNvSpPr>
            <a:spLocks noGrp="1"/>
          </p:cNvSpPr>
          <p:nvPr>
            <p:ph type="pic" idx="2"/>
          </p:nvPr>
        </p:nvSpPr>
        <p:spPr>
          <a:xfrm>
            <a:off x="5183188" y="987425"/>
            <a:ext cx="6172200" cy="4873625"/>
          </a:xfrm>
          <a:prstGeom prst="rect">
            <a:avLst/>
          </a:prstGeom>
          <a:noFill/>
          <a:ln>
            <a:noFill/>
          </a:ln>
        </p:spPr>
      </p:sp>
      <p:sp>
        <p:nvSpPr>
          <p:cNvPr id="149" name="Google Shape;149;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type="title">
  <p:cSld name="TITLE">
    <p:bg>
      <p:bgPr>
        <a:solidFill>
          <a:schemeClr val="lt1"/>
        </a:solid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F8E8E"/>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F8E8E"/>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F8E8E"/>
                </a:solidFill>
                <a:latin typeface="Arial"/>
                <a:ea typeface="Arial"/>
                <a:cs typeface="Arial"/>
                <a:sym typeface="Arial"/>
              </a:defRPr>
            </a:lvl1pPr>
            <a:lvl2pPr marL="0" marR="0" lvl="1" indent="0" algn="r" rtl="0">
              <a:spcBef>
                <a:spcPts val="0"/>
              </a:spcBef>
              <a:buNone/>
              <a:defRPr sz="1200" b="0" i="0" u="none" strike="noStrike" cap="none">
                <a:solidFill>
                  <a:srgbClr val="8F8E8E"/>
                </a:solidFill>
                <a:latin typeface="Arial"/>
                <a:ea typeface="Arial"/>
                <a:cs typeface="Arial"/>
                <a:sym typeface="Arial"/>
              </a:defRPr>
            </a:lvl2pPr>
            <a:lvl3pPr marL="0" marR="0" lvl="2" indent="0" algn="r" rtl="0">
              <a:spcBef>
                <a:spcPts val="0"/>
              </a:spcBef>
              <a:buNone/>
              <a:defRPr sz="1200" b="0" i="0" u="none" strike="noStrike" cap="none">
                <a:solidFill>
                  <a:srgbClr val="8F8E8E"/>
                </a:solidFill>
                <a:latin typeface="Arial"/>
                <a:ea typeface="Arial"/>
                <a:cs typeface="Arial"/>
                <a:sym typeface="Arial"/>
              </a:defRPr>
            </a:lvl3pPr>
            <a:lvl4pPr marL="0" marR="0" lvl="3" indent="0" algn="r" rtl="0">
              <a:spcBef>
                <a:spcPts val="0"/>
              </a:spcBef>
              <a:buNone/>
              <a:defRPr sz="1200" b="0" i="0" u="none" strike="noStrike" cap="none">
                <a:solidFill>
                  <a:srgbClr val="8F8E8E"/>
                </a:solidFill>
                <a:latin typeface="Arial"/>
                <a:ea typeface="Arial"/>
                <a:cs typeface="Arial"/>
                <a:sym typeface="Arial"/>
              </a:defRPr>
            </a:lvl4pPr>
            <a:lvl5pPr marL="0" marR="0" lvl="4" indent="0" algn="r" rtl="0">
              <a:spcBef>
                <a:spcPts val="0"/>
              </a:spcBef>
              <a:buNone/>
              <a:defRPr sz="1200" b="0" i="0" u="none" strike="noStrike" cap="none">
                <a:solidFill>
                  <a:srgbClr val="8F8E8E"/>
                </a:solidFill>
                <a:latin typeface="Arial"/>
                <a:ea typeface="Arial"/>
                <a:cs typeface="Arial"/>
                <a:sym typeface="Arial"/>
              </a:defRPr>
            </a:lvl5pPr>
            <a:lvl6pPr marL="0" marR="0" lvl="5" indent="0" algn="r" rtl="0">
              <a:spcBef>
                <a:spcPts val="0"/>
              </a:spcBef>
              <a:buNone/>
              <a:defRPr sz="1200" b="0" i="0" u="none" strike="noStrike" cap="none">
                <a:solidFill>
                  <a:srgbClr val="8F8E8E"/>
                </a:solidFill>
                <a:latin typeface="Arial"/>
                <a:ea typeface="Arial"/>
                <a:cs typeface="Arial"/>
                <a:sym typeface="Arial"/>
              </a:defRPr>
            </a:lvl6pPr>
            <a:lvl7pPr marL="0" marR="0" lvl="6" indent="0" algn="r" rtl="0">
              <a:spcBef>
                <a:spcPts val="0"/>
              </a:spcBef>
              <a:buNone/>
              <a:defRPr sz="1200" b="0" i="0" u="none" strike="noStrike" cap="none">
                <a:solidFill>
                  <a:srgbClr val="8F8E8E"/>
                </a:solidFill>
                <a:latin typeface="Arial"/>
                <a:ea typeface="Arial"/>
                <a:cs typeface="Arial"/>
                <a:sym typeface="Arial"/>
              </a:defRPr>
            </a:lvl7pPr>
            <a:lvl8pPr marL="0" marR="0" lvl="7" indent="0" algn="r" rtl="0">
              <a:spcBef>
                <a:spcPts val="0"/>
              </a:spcBef>
              <a:buNone/>
              <a:defRPr sz="1200" b="0" i="0" u="none" strike="noStrike" cap="none">
                <a:solidFill>
                  <a:srgbClr val="8F8E8E"/>
                </a:solidFill>
                <a:latin typeface="Arial"/>
                <a:ea typeface="Arial"/>
                <a:cs typeface="Arial"/>
                <a:sym typeface="Arial"/>
              </a:defRPr>
            </a:lvl8pPr>
            <a:lvl9pPr marL="0" marR="0" lvl="8" indent="0" algn="r" rtl="0">
              <a:spcBef>
                <a:spcPts val="0"/>
              </a:spcBef>
              <a:buNone/>
              <a:defRPr sz="1200" b="0" i="0" u="none" strike="noStrike" cap="none">
                <a:solidFill>
                  <a:srgbClr val="8F8E8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0" name="Google Shape;170;p26"/>
          <p:cNvSpPr txBox="1"/>
          <p:nvPr/>
        </p:nvSpPr>
        <p:spPr>
          <a:xfrm>
            <a:off x="1129575" y="2753300"/>
            <a:ext cx="10102200" cy="1169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7000" b="1">
                <a:solidFill>
                  <a:schemeClr val="lt1"/>
                </a:solidFill>
              </a:rPr>
              <a:t>Multi-Class Prediction </a:t>
            </a:r>
            <a:endParaRPr sz="7000" b="1">
              <a:solidFill>
                <a:schemeClr val="lt1"/>
              </a:solidFill>
              <a:latin typeface="Arial"/>
              <a:ea typeface="Arial"/>
              <a:cs typeface="Arial"/>
              <a:sym typeface="Arial"/>
            </a:endParaRPr>
          </a:p>
        </p:txBody>
      </p:sp>
      <p:cxnSp>
        <p:nvCxnSpPr>
          <p:cNvPr id="171" name="Google Shape;171;p26"/>
          <p:cNvCxnSpPr/>
          <p:nvPr/>
        </p:nvCxnSpPr>
        <p:spPr>
          <a:xfrm>
            <a:off x="686816" y="2464420"/>
            <a:ext cx="11505184" cy="0"/>
          </a:xfrm>
          <a:prstGeom prst="straightConnector1">
            <a:avLst/>
          </a:prstGeom>
          <a:noFill/>
          <a:ln w="9525" cap="flat" cmpd="sng">
            <a:solidFill>
              <a:schemeClr val="lt1"/>
            </a:solidFill>
            <a:prstDash val="solid"/>
            <a:miter lim="800000"/>
            <a:headEnd type="none" w="sm" len="sm"/>
            <a:tailEnd type="none" w="sm" len="sm"/>
          </a:ln>
        </p:spPr>
      </p:cxnSp>
      <p:sp>
        <p:nvSpPr>
          <p:cNvPr id="172" name="Google Shape;172;p26"/>
          <p:cNvSpPr txBox="1"/>
          <p:nvPr/>
        </p:nvSpPr>
        <p:spPr>
          <a:xfrm>
            <a:off x="3935500" y="3922988"/>
            <a:ext cx="4248000" cy="708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ko-KR" sz="4000" b="1">
                <a:solidFill>
                  <a:schemeClr val="lt1"/>
                </a:solidFill>
              </a:rPr>
              <a:t>Obesity Risk</a:t>
            </a:r>
            <a:endParaRPr sz="4000"/>
          </a:p>
        </p:txBody>
      </p:sp>
      <p:sp>
        <p:nvSpPr>
          <p:cNvPr id="173" name="Google Shape;173;p26"/>
          <p:cNvSpPr txBox="1"/>
          <p:nvPr/>
        </p:nvSpPr>
        <p:spPr>
          <a:xfrm>
            <a:off x="170143" y="184664"/>
            <a:ext cx="17397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74" name="Google Shape;174;p26"/>
          <p:cNvSpPr txBox="1"/>
          <p:nvPr/>
        </p:nvSpPr>
        <p:spPr>
          <a:xfrm>
            <a:off x="686825" y="1975988"/>
            <a:ext cx="5442900" cy="7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800">
                <a:solidFill>
                  <a:schemeClr val="lt1"/>
                </a:solidFill>
              </a:rPr>
              <a:t>kaggle competition 2024</a:t>
            </a:r>
            <a:endParaRPr sz="1800">
              <a:solidFill>
                <a:schemeClr val="lt1"/>
              </a:solidFill>
            </a:endParaRPr>
          </a:p>
        </p:txBody>
      </p:sp>
      <p:sp>
        <p:nvSpPr>
          <p:cNvPr id="175" name="Google Shape;175;p26"/>
          <p:cNvSpPr txBox="1"/>
          <p:nvPr/>
        </p:nvSpPr>
        <p:spPr>
          <a:xfrm>
            <a:off x="4499118" y="5383300"/>
            <a:ext cx="39927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200">
                <a:solidFill>
                  <a:schemeClr val="lt1"/>
                </a:solidFill>
                <a:latin typeface="Noto Sans KR"/>
                <a:ea typeface="Noto Sans KR"/>
                <a:cs typeface="Noto Sans KR"/>
                <a:sym typeface="Noto Sans KR"/>
              </a:rPr>
              <a:t>Lim Yewon | Yoon Jihoon |  Weon Joosung</a:t>
            </a:r>
            <a:endParaRPr>
              <a:latin typeface="Noto Sans KR"/>
              <a:ea typeface="Noto Sans KR"/>
              <a:cs typeface="Noto Sans KR"/>
              <a:sym typeface="Noto Sans KR"/>
            </a:endParaRPr>
          </a:p>
        </p:txBody>
      </p:sp>
      <p:cxnSp>
        <p:nvCxnSpPr>
          <p:cNvPr id="176" name="Google Shape;176;p26"/>
          <p:cNvCxnSpPr/>
          <p:nvPr/>
        </p:nvCxnSpPr>
        <p:spPr>
          <a:xfrm>
            <a:off x="4411818" y="5300875"/>
            <a:ext cx="3274200" cy="2100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35"/>
          <p:cNvSpPr txBox="1"/>
          <p:nvPr/>
        </p:nvSpPr>
        <p:spPr>
          <a:xfrm>
            <a:off x="1718730" y="335350"/>
            <a:ext cx="39471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highlight>
                  <a:srgbClr val="FDFDFD"/>
                </a:highlight>
                <a:latin typeface="Microsoft Yahei"/>
                <a:ea typeface="Microsoft Yahei"/>
                <a:cs typeface="Microsoft Yahei"/>
                <a:sym typeface="Microsoft Yahei"/>
              </a:rPr>
              <a:t>Introduction of Dataset</a:t>
            </a:r>
            <a:endParaRPr sz="2400" b="1">
              <a:solidFill>
                <a:srgbClr val="2B2929"/>
              </a:solidFill>
            </a:endParaRPr>
          </a:p>
        </p:txBody>
      </p:sp>
      <p:sp>
        <p:nvSpPr>
          <p:cNvPr id="301" name="Google Shape;301;p35"/>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sp>
        <p:nvSpPr>
          <p:cNvPr id="302" name="Google Shape;302;p35"/>
          <p:cNvSpPr/>
          <p:nvPr/>
        </p:nvSpPr>
        <p:spPr>
          <a:xfrm>
            <a:off x="1044714" y="1509911"/>
            <a:ext cx="3245100" cy="47949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35"/>
          <p:cNvSpPr/>
          <p:nvPr/>
        </p:nvSpPr>
        <p:spPr>
          <a:xfrm>
            <a:off x="7254181" y="1509961"/>
            <a:ext cx="3245100" cy="47949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35"/>
          <p:cNvSpPr/>
          <p:nvPr/>
        </p:nvSpPr>
        <p:spPr>
          <a:xfrm>
            <a:off x="1430466" y="1833294"/>
            <a:ext cx="2495100" cy="5019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35"/>
          <p:cNvSpPr txBox="1"/>
          <p:nvPr/>
        </p:nvSpPr>
        <p:spPr>
          <a:xfrm>
            <a:off x="1506676" y="1899600"/>
            <a:ext cx="273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b="1">
                <a:solidFill>
                  <a:schemeClr val="dk1"/>
                </a:solidFill>
              </a:rPr>
              <a:t>Continuous Variables</a:t>
            </a:r>
            <a:endParaRPr sz="1200" b="1"/>
          </a:p>
        </p:txBody>
      </p:sp>
      <p:sp>
        <p:nvSpPr>
          <p:cNvPr id="306" name="Google Shape;306;p35"/>
          <p:cNvSpPr txBox="1"/>
          <p:nvPr/>
        </p:nvSpPr>
        <p:spPr>
          <a:xfrm>
            <a:off x="1490758" y="2461875"/>
            <a:ext cx="2374500" cy="2943900"/>
          </a:xfrm>
          <a:prstGeom prst="rect">
            <a:avLst/>
          </a:prstGeom>
          <a:noFill/>
          <a:ln>
            <a:noFill/>
          </a:ln>
        </p:spPr>
        <p:txBody>
          <a:bodyPr spcFirstLastPara="1" wrap="square" lIns="91425" tIns="45700" rIns="91425" bIns="45700" anchor="t" anchorCtr="0">
            <a:spAutoFit/>
          </a:bodyPr>
          <a:lstStyle/>
          <a:p>
            <a:pPr marL="457200" lvl="0" indent="-323850" algn="l" rtl="0">
              <a:lnSpc>
                <a:spcPct val="115000"/>
              </a:lnSpc>
              <a:spcBef>
                <a:spcPts val="0"/>
              </a:spcBef>
              <a:spcAft>
                <a:spcPts val="0"/>
              </a:spcAft>
              <a:buSzPts val="1500"/>
              <a:buChar char="-"/>
            </a:pPr>
            <a:r>
              <a:rPr lang="ko-KR" sz="1500"/>
              <a:t>Age </a:t>
            </a:r>
            <a:endParaRPr sz="1500"/>
          </a:p>
          <a:p>
            <a:pPr marL="457200" lvl="0" indent="-323850" algn="l" rtl="0">
              <a:lnSpc>
                <a:spcPct val="115000"/>
              </a:lnSpc>
              <a:spcBef>
                <a:spcPts val="0"/>
              </a:spcBef>
              <a:spcAft>
                <a:spcPts val="0"/>
              </a:spcAft>
              <a:buSzPts val="1500"/>
              <a:buChar char="-"/>
            </a:pPr>
            <a:r>
              <a:rPr lang="ko-KR" sz="1500"/>
              <a:t>Height</a:t>
            </a:r>
            <a:endParaRPr sz="1500"/>
          </a:p>
          <a:p>
            <a:pPr marL="457200" lvl="0" indent="-323850" algn="l" rtl="0">
              <a:lnSpc>
                <a:spcPct val="115000"/>
              </a:lnSpc>
              <a:spcBef>
                <a:spcPts val="0"/>
              </a:spcBef>
              <a:spcAft>
                <a:spcPts val="0"/>
              </a:spcAft>
              <a:buSzPts val="1500"/>
              <a:buChar char="-"/>
            </a:pPr>
            <a:r>
              <a:rPr lang="ko-KR" sz="1500"/>
              <a:t>Weight</a:t>
            </a:r>
            <a:endParaRPr sz="1500"/>
          </a:p>
          <a:p>
            <a:pPr marL="457200" lvl="0" indent="-323850" algn="l" rtl="0">
              <a:lnSpc>
                <a:spcPct val="115000"/>
              </a:lnSpc>
              <a:spcBef>
                <a:spcPts val="0"/>
              </a:spcBef>
              <a:spcAft>
                <a:spcPts val="0"/>
              </a:spcAft>
              <a:buSzPts val="1500"/>
              <a:buChar char="-"/>
            </a:pPr>
            <a:r>
              <a:rPr lang="ko-KR" sz="1500"/>
              <a:t>FCVC</a:t>
            </a:r>
            <a:endParaRPr sz="1500"/>
          </a:p>
          <a:p>
            <a:pPr marL="457200" lvl="0" indent="-323850" algn="l" rtl="0">
              <a:lnSpc>
                <a:spcPct val="115000"/>
              </a:lnSpc>
              <a:spcBef>
                <a:spcPts val="0"/>
              </a:spcBef>
              <a:spcAft>
                <a:spcPts val="0"/>
              </a:spcAft>
              <a:buSzPts val="1500"/>
              <a:buChar char="-"/>
            </a:pPr>
            <a:r>
              <a:rPr lang="ko-KR" sz="1500"/>
              <a:t>NCP</a:t>
            </a:r>
            <a:endParaRPr sz="1500"/>
          </a:p>
          <a:p>
            <a:pPr marL="457200" lvl="0" indent="-323850" algn="l" rtl="0">
              <a:lnSpc>
                <a:spcPct val="115000"/>
              </a:lnSpc>
              <a:spcBef>
                <a:spcPts val="0"/>
              </a:spcBef>
              <a:spcAft>
                <a:spcPts val="0"/>
              </a:spcAft>
              <a:buSzPts val="1500"/>
              <a:buChar char="-"/>
            </a:pPr>
            <a:r>
              <a:rPr lang="ko-KR" sz="1500"/>
              <a:t>CH2O</a:t>
            </a:r>
            <a:endParaRPr sz="1500"/>
          </a:p>
          <a:p>
            <a:pPr marL="457200" lvl="0" indent="-323850" algn="l" rtl="0">
              <a:lnSpc>
                <a:spcPct val="115000"/>
              </a:lnSpc>
              <a:spcBef>
                <a:spcPts val="0"/>
              </a:spcBef>
              <a:spcAft>
                <a:spcPts val="0"/>
              </a:spcAft>
              <a:buSzPts val="1500"/>
              <a:buChar char="-"/>
            </a:pPr>
            <a:r>
              <a:rPr lang="ko-KR" sz="1500"/>
              <a:t>FAF</a:t>
            </a:r>
            <a:endParaRPr sz="1500"/>
          </a:p>
          <a:p>
            <a:pPr marL="457200" lvl="0" indent="-323850" algn="l" rtl="0">
              <a:lnSpc>
                <a:spcPct val="115000"/>
              </a:lnSpc>
              <a:spcBef>
                <a:spcPts val="0"/>
              </a:spcBef>
              <a:spcAft>
                <a:spcPts val="0"/>
              </a:spcAft>
              <a:buSzPts val="1500"/>
              <a:buChar char="-"/>
            </a:pPr>
            <a:r>
              <a:rPr lang="ko-KR" sz="1500"/>
              <a:t>TUE</a:t>
            </a:r>
            <a:endParaRPr sz="1500"/>
          </a:p>
          <a:p>
            <a:pPr marL="457200" lvl="0" indent="0" algn="l" rtl="0">
              <a:lnSpc>
                <a:spcPct val="115000"/>
              </a:lnSpc>
              <a:spcBef>
                <a:spcPts val="0"/>
              </a:spcBef>
              <a:spcAft>
                <a:spcPts val="0"/>
              </a:spcAft>
              <a:buNone/>
            </a:pPr>
            <a:endParaRPr sz="1500"/>
          </a:p>
          <a:p>
            <a:pPr marL="0" marR="0" lvl="0" indent="0" algn="ctr" rtl="0">
              <a:spcBef>
                <a:spcPts val="0"/>
              </a:spcBef>
              <a:spcAft>
                <a:spcPts val="0"/>
              </a:spcAft>
              <a:buNone/>
            </a:pPr>
            <a:endParaRPr sz="1500"/>
          </a:p>
          <a:p>
            <a:pPr marL="0" marR="0" lvl="0" indent="0" algn="ctr" rtl="0">
              <a:spcBef>
                <a:spcPts val="0"/>
              </a:spcBef>
              <a:spcAft>
                <a:spcPts val="0"/>
              </a:spcAft>
              <a:buNone/>
            </a:pPr>
            <a:endParaRPr sz="1500"/>
          </a:p>
        </p:txBody>
      </p:sp>
      <p:sp>
        <p:nvSpPr>
          <p:cNvPr id="307" name="Google Shape;307;p35"/>
          <p:cNvSpPr/>
          <p:nvPr/>
        </p:nvSpPr>
        <p:spPr>
          <a:xfrm>
            <a:off x="7586416" y="1833344"/>
            <a:ext cx="2495100" cy="5019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35"/>
          <p:cNvSpPr txBox="1"/>
          <p:nvPr/>
        </p:nvSpPr>
        <p:spPr>
          <a:xfrm>
            <a:off x="7662626" y="1909550"/>
            <a:ext cx="2733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600" b="1">
                <a:solidFill>
                  <a:schemeClr val="dk1"/>
                </a:solidFill>
              </a:rPr>
              <a:t>Categorical Variables</a:t>
            </a:r>
            <a:endParaRPr sz="1200"/>
          </a:p>
        </p:txBody>
      </p:sp>
      <p:sp>
        <p:nvSpPr>
          <p:cNvPr id="309" name="Google Shape;309;p35"/>
          <p:cNvSpPr txBox="1"/>
          <p:nvPr/>
        </p:nvSpPr>
        <p:spPr>
          <a:xfrm>
            <a:off x="7570520" y="2540500"/>
            <a:ext cx="2374500" cy="2712900"/>
          </a:xfrm>
          <a:prstGeom prst="rect">
            <a:avLst/>
          </a:prstGeom>
          <a:noFill/>
          <a:ln>
            <a:noFill/>
          </a:ln>
        </p:spPr>
        <p:txBody>
          <a:bodyPr spcFirstLastPara="1" wrap="square" lIns="91425" tIns="45700" rIns="91425" bIns="45700" anchor="t" anchorCtr="0">
            <a:spAutoFit/>
          </a:bodyPr>
          <a:lstStyle/>
          <a:p>
            <a:pPr marL="457200" lvl="0" indent="-323850" algn="l" rtl="0">
              <a:lnSpc>
                <a:spcPct val="115000"/>
              </a:lnSpc>
              <a:spcBef>
                <a:spcPts val="0"/>
              </a:spcBef>
              <a:spcAft>
                <a:spcPts val="0"/>
              </a:spcAft>
              <a:buSzPts val="1500"/>
              <a:buChar char="-"/>
            </a:pPr>
            <a:r>
              <a:rPr lang="ko-KR" sz="1500"/>
              <a:t>Gender</a:t>
            </a:r>
            <a:endParaRPr sz="1500"/>
          </a:p>
          <a:p>
            <a:pPr marL="457200" lvl="0" indent="-323850" algn="l" rtl="0">
              <a:lnSpc>
                <a:spcPct val="115000"/>
              </a:lnSpc>
              <a:spcBef>
                <a:spcPts val="0"/>
              </a:spcBef>
              <a:spcAft>
                <a:spcPts val="0"/>
              </a:spcAft>
              <a:buSzPts val="1500"/>
              <a:buChar char="-"/>
            </a:pPr>
            <a:r>
              <a:rPr lang="ko-KR" sz="1500"/>
              <a:t>family_history_with_overweight</a:t>
            </a:r>
            <a:endParaRPr sz="1500"/>
          </a:p>
          <a:p>
            <a:pPr marL="457200" lvl="0" indent="-323850" algn="l" rtl="0">
              <a:lnSpc>
                <a:spcPct val="115000"/>
              </a:lnSpc>
              <a:spcBef>
                <a:spcPts val="0"/>
              </a:spcBef>
              <a:spcAft>
                <a:spcPts val="0"/>
              </a:spcAft>
              <a:buSzPts val="1500"/>
              <a:buChar char="-"/>
            </a:pPr>
            <a:r>
              <a:rPr lang="ko-KR" sz="1500"/>
              <a:t>FAVC</a:t>
            </a:r>
            <a:endParaRPr sz="1500"/>
          </a:p>
          <a:p>
            <a:pPr marL="457200" lvl="0" indent="-323850" algn="l" rtl="0">
              <a:lnSpc>
                <a:spcPct val="115000"/>
              </a:lnSpc>
              <a:spcBef>
                <a:spcPts val="0"/>
              </a:spcBef>
              <a:spcAft>
                <a:spcPts val="0"/>
              </a:spcAft>
              <a:buSzPts val="1500"/>
              <a:buChar char="-"/>
            </a:pPr>
            <a:r>
              <a:rPr lang="ko-KR" sz="1500"/>
              <a:t>CAEC</a:t>
            </a:r>
            <a:endParaRPr sz="1500"/>
          </a:p>
          <a:p>
            <a:pPr marL="457200" lvl="0" indent="-323850" algn="l" rtl="0">
              <a:lnSpc>
                <a:spcPct val="115000"/>
              </a:lnSpc>
              <a:spcBef>
                <a:spcPts val="0"/>
              </a:spcBef>
              <a:spcAft>
                <a:spcPts val="0"/>
              </a:spcAft>
              <a:buSzPts val="1500"/>
              <a:buChar char="-"/>
            </a:pPr>
            <a:r>
              <a:rPr lang="ko-KR" sz="1500"/>
              <a:t>SMOKE</a:t>
            </a:r>
            <a:endParaRPr sz="1500"/>
          </a:p>
          <a:p>
            <a:pPr marL="457200" lvl="0" indent="-323850" algn="l" rtl="0">
              <a:lnSpc>
                <a:spcPct val="115000"/>
              </a:lnSpc>
              <a:spcBef>
                <a:spcPts val="0"/>
              </a:spcBef>
              <a:spcAft>
                <a:spcPts val="0"/>
              </a:spcAft>
              <a:buSzPts val="1500"/>
              <a:buChar char="-"/>
            </a:pPr>
            <a:r>
              <a:rPr lang="ko-KR" sz="1500"/>
              <a:t>SCC</a:t>
            </a:r>
            <a:endParaRPr sz="1500"/>
          </a:p>
          <a:p>
            <a:pPr marL="457200" lvl="0" indent="-323850" algn="l" rtl="0">
              <a:lnSpc>
                <a:spcPct val="115000"/>
              </a:lnSpc>
              <a:spcBef>
                <a:spcPts val="0"/>
              </a:spcBef>
              <a:spcAft>
                <a:spcPts val="0"/>
              </a:spcAft>
              <a:buSzPts val="1500"/>
              <a:buChar char="-"/>
            </a:pPr>
            <a:r>
              <a:rPr lang="ko-KR" sz="1500"/>
              <a:t>CALC</a:t>
            </a:r>
            <a:endParaRPr sz="1500"/>
          </a:p>
          <a:p>
            <a:pPr marL="457200" lvl="0" indent="-323850" algn="l" rtl="0">
              <a:lnSpc>
                <a:spcPct val="115000"/>
              </a:lnSpc>
              <a:spcBef>
                <a:spcPts val="0"/>
              </a:spcBef>
              <a:spcAft>
                <a:spcPts val="0"/>
              </a:spcAft>
              <a:buSzPts val="1500"/>
              <a:buChar char="-"/>
            </a:pPr>
            <a:r>
              <a:rPr lang="ko-KR" sz="1500"/>
              <a:t>MTRANS</a:t>
            </a:r>
            <a:endParaRPr sz="1500"/>
          </a:p>
          <a:p>
            <a:pPr marL="0" marR="0" lvl="0" indent="0" algn="ctr" rtl="0">
              <a:spcBef>
                <a:spcPts val="0"/>
              </a:spcBef>
              <a:spcAft>
                <a:spcPts val="0"/>
              </a:spcAft>
              <a:buNone/>
            </a:pPr>
            <a:endParaRPr sz="1500"/>
          </a:p>
        </p:txBody>
      </p:sp>
      <p:sp>
        <p:nvSpPr>
          <p:cNvPr id="310" name="Google Shape;310;p35"/>
          <p:cNvSpPr txBox="1"/>
          <p:nvPr/>
        </p:nvSpPr>
        <p:spPr>
          <a:xfrm>
            <a:off x="2006501" y="5685250"/>
            <a:ext cx="2733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a:solidFill>
                  <a:schemeClr val="dk1"/>
                </a:solidFill>
              </a:rPr>
              <a:t>= total 8</a:t>
            </a:r>
            <a:endParaRPr/>
          </a:p>
        </p:txBody>
      </p:sp>
      <p:sp>
        <p:nvSpPr>
          <p:cNvPr id="311" name="Google Shape;311;p35"/>
          <p:cNvSpPr txBox="1"/>
          <p:nvPr/>
        </p:nvSpPr>
        <p:spPr>
          <a:xfrm>
            <a:off x="8193601" y="5685250"/>
            <a:ext cx="1484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1800" b="1">
                <a:solidFill>
                  <a:schemeClr val="dk1"/>
                </a:solidFill>
              </a:rPr>
              <a:t>= total 8</a:t>
            </a:r>
            <a:endParaRPr/>
          </a:p>
        </p:txBody>
      </p:sp>
      <p:sp>
        <p:nvSpPr>
          <p:cNvPr id="312" name="Google Shape;312;p35"/>
          <p:cNvSpPr txBox="1"/>
          <p:nvPr/>
        </p:nvSpPr>
        <p:spPr>
          <a:xfrm>
            <a:off x="4975838" y="3495875"/>
            <a:ext cx="14841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1800" b="1">
                <a:solidFill>
                  <a:schemeClr val="dk1"/>
                </a:solidFill>
              </a:rPr>
              <a:t>16 features in total</a:t>
            </a:r>
            <a:endParaRPr/>
          </a:p>
        </p:txBody>
      </p:sp>
      <p:cxnSp>
        <p:nvCxnSpPr>
          <p:cNvPr id="313" name="Google Shape;313;p35"/>
          <p:cNvCxnSpPr>
            <a:stCxn id="302" idx="3"/>
          </p:cNvCxnSpPr>
          <p:nvPr/>
        </p:nvCxnSpPr>
        <p:spPr>
          <a:xfrm>
            <a:off x="4289814" y="3907361"/>
            <a:ext cx="659400" cy="0"/>
          </a:xfrm>
          <a:prstGeom prst="straightConnector1">
            <a:avLst/>
          </a:prstGeom>
          <a:noFill/>
          <a:ln w="9525" cap="flat" cmpd="sng">
            <a:solidFill>
              <a:schemeClr val="dk2"/>
            </a:solidFill>
            <a:prstDash val="solid"/>
            <a:round/>
            <a:headEnd type="none" w="med" len="med"/>
            <a:tailEnd type="stealth" w="med" len="med"/>
          </a:ln>
        </p:spPr>
      </p:cxnSp>
      <p:cxnSp>
        <p:nvCxnSpPr>
          <p:cNvPr id="314" name="Google Shape;314;p35"/>
          <p:cNvCxnSpPr>
            <a:stCxn id="303" idx="1"/>
          </p:cNvCxnSpPr>
          <p:nvPr/>
        </p:nvCxnSpPr>
        <p:spPr>
          <a:xfrm rot="10800000">
            <a:off x="6392581" y="3907411"/>
            <a:ext cx="861600" cy="0"/>
          </a:xfrm>
          <a:prstGeom prst="straightConnector1">
            <a:avLst/>
          </a:prstGeom>
          <a:noFill/>
          <a:ln w="9525" cap="flat" cmpd="sng">
            <a:solidFill>
              <a:schemeClr val="dk2"/>
            </a:solidFill>
            <a:prstDash val="solid"/>
            <a:round/>
            <a:headEnd type="none" w="med" len="med"/>
            <a:tailEnd type="stealth" w="med" len="med"/>
          </a:ln>
        </p:spPr>
      </p:cxnSp>
      <p:sp>
        <p:nvSpPr>
          <p:cNvPr id="315" name="Google Shape;315;p35"/>
          <p:cNvSpPr/>
          <p:nvPr/>
        </p:nvSpPr>
        <p:spPr>
          <a:xfrm>
            <a:off x="4739490" y="3200751"/>
            <a:ext cx="1815900" cy="1413300"/>
          </a:xfrm>
          <a:prstGeom prst="bracketPair">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21" name="Google Shape;321;p36"/>
          <p:cNvSpPr txBox="1"/>
          <p:nvPr/>
        </p:nvSpPr>
        <p:spPr>
          <a:xfrm>
            <a:off x="799170" y="3044279"/>
            <a:ext cx="198863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b="1">
                <a:solidFill>
                  <a:schemeClr val="lt1"/>
                </a:solidFill>
                <a:latin typeface="Arial"/>
                <a:ea typeface="Arial"/>
                <a:cs typeface="Arial"/>
                <a:sym typeface="Arial"/>
              </a:rPr>
              <a:t>Part 2</a:t>
            </a:r>
            <a:endParaRPr sz="4400" b="1">
              <a:solidFill>
                <a:schemeClr val="lt1"/>
              </a:solidFill>
              <a:latin typeface="Arial"/>
              <a:ea typeface="Arial"/>
              <a:cs typeface="Arial"/>
              <a:sym typeface="Arial"/>
            </a:endParaRPr>
          </a:p>
        </p:txBody>
      </p:sp>
      <p:sp>
        <p:nvSpPr>
          <p:cNvPr id="322" name="Google Shape;322;p36"/>
          <p:cNvSpPr txBox="1"/>
          <p:nvPr/>
        </p:nvSpPr>
        <p:spPr>
          <a:xfrm>
            <a:off x="1949596" y="3044250"/>
            <a:ext cx="87408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4400" b="1">
                <a:solidFill>
                  <a:schemeClr val="lt1"/>
                </a:solidFill>
              </a:rPr>
              <a:t>Data Processing &amp; EDA</a:t>
            </a:r>
            <a:endParaRPr/>
          </a:p>
        </p:txBody>
      </p:sp>
      <p:sp>
        <p:nvSpPr>
          <p:cNvPr id="323" name="Google Shape;323;p36"/>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a:solidFill>
                  <a:schemeClr val="lt1"/>
                </a:solidFill>
                <a:latin typeface="Arial"/>
                <a:ea typeface="Arial"/>
                <a:cs typeface="Arial"/>
                <a:sym typeface="Arial"/>
              </a:rPr>
              <a:t>ⓒSaebyeol Yu. Saebyeol’s PowerPoint</a:t>
            </a:r>
            <a:endParaRPr sz="9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37"/>
          <p:cNvSpPr txBox="1"/>
          <p:nvPr/>
        </p:nvSpPr>
        <p:spPr>
          <a:xfrm>
            <a:off x="1718728" y="335350"/>
            <a:ext cx="31446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Data Preprocessing</a:t>
            </a:r>
            <a:endParaRPr/>
          </a:p>
          <a:p>
            <a:pPr marL="0" marR="0" lvl="0" indent="0" algn="l" rtl="0">
              <a:spcBef>
                <a:spcPts val="0"/>
              </a:spcBef>
              <a:spcAft>
                <a:spcPts val="0"/>
              </a:spcAft>
              <a:buNone/>
            </a:pPr>
            <a:endParaRPr sz="2400" b="1">
              <a:solidFill>
                <a:srgbClr val="2B2929"/>
              </a:solidFill>
            </a:endParaRPr>
          </a:p>
        </p:txBody>
      </p:sp>
      <p:sp>
        <p:nvSpPr>
          <p:cNvPr id="330" name="Google Shape;330;p37"/>
          <p:cNvSpPr txBox="1"/>
          <p:nvPr/>
        </p:nvSpPr>
        <p:spPr>
          <a:xfrm>
            <a:off x="566632" y="375058"/>
            <a:ext cx="74571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sp>
        <p:nvSpPr>
          <p:cNvPr id="331" name="Google Shape;331;p37"/>
          <p:cNvSpPr/>
          <p:nvPr/>
        </p:nvSpPr>
        <p:spPr>
          <a:xfrm>
            <a:off x="853183" y="2906200"/>
            <a:ext cx="3187500" cy="19293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37"/>
          <p:cNvSpPr txBox="1"/>
          <p:nvPr/>
        </p:nvSpPr>
        <p:spPr>
          <a:xfrm>
            <a:off x="4259651" y="2272400"/>
            <a:ext cx="4487400" cy="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a:t>Independent variables</a:t>
            </a:r>
            <a:endParaRPr sz="1450" b="1">
              <a:solidFill>
                <a:schemeClr val="dk1"/>
              </a:solidFill>
            </a:endParaRPr>
          </a:p>
        </p:txBody>
      </p:sp>
      <p:sp>
        <p:nvSpPr>
          <p:cNvPr id="333" name="Google Shape;333;p37"/>
          <p:cNvSpPr txBox="1"/>
          <p:nvPr/>
        </p:nvSpPr>
        <p:spPr>
          <a:xfrm>
            <a:off x="4899150" y="3364700"/>
            <a:ext cx="2116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a:solidFill>
                  <a:schemeClr val="dk1"/>
                </a:solidFill>
              </a:rPr>
              <a:t>Column Transformer</a:t>
            </a:r>
            <a:endParaRPr sz="1500" b="1">
              <a:solidFill>
                <a:schemeClr val="dk1"/>
              </a:solidFill>
            </a:endParaRPr>
          </a:p>
        </p:txBody>
      </p:sp>
      <p:grpSp>
        <p:nvGrpSpPr>
          <p:cNvPr id="334" name="Google Shape;334;p37"/>
          <p:cNvGrpSpPr/>
          <p:nvPr/>
        </p:nvGrpSpPr>
        <p:grpSpPr>
          <a:xfrm>
            <a:off x="7929858" y="2876738"/>
            <a:ext cx="3187500" cy="1988225"/>
            <a:chOff x="7874133" y="2906200"/>
            <a:chExt cx="3187500" cy="1988225"/>
          </a:xfrm>
        </p:grpSpPr>
        <p:sp>
          <p:nvSpPr>
            <p:cNvPr id="335" name="Google Shape;335;p37"/>
            <p:cNvSpPr/>
            <p:nvPr/>
          </p:nvSpPr>
          <p:spPr>
            <a:xfrm>
              <a:off x="7874133" y="2906200"/>
              <a:ext cx="3187500" cy="19293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37"/>
            <p:cNvSpPr txBox="1"/>
            <p:nvPr/>
          </p:nvSpPr>
          <p:spPr>
            <a:xfrm>
              <a:off x="8022775" y="3248325"/>
              <a:ext cx="2918100" cy="164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a:t>Standardization</a:t>
              </a:r>
              <a:endParaRPr sz="2000"/>
            </a:p>
            <a:p>
              <a:pPr marL="0" lvl="0" indent="0" algn="l" rtl="0">
                <a:spcBef>
                  <a:spcPts val="0"/>
                </a:spcBef>
                <a:spcAft>
                  <a:spcPts val="0"/>
                </a:spcAft>
                <a:buNone/>
              </a:pPr>
              <a:endParaRPr sz="2000"/>
            </a:p>
            <a:p>
              <a:pPr marL="0" lvl="0" indent="0" algn="ctr" rtl="0">
                <a:spcBef>
                  <a:spcPts val="0"/>
                </a:spcBef>
                <a:spcAft>
                  <a:spcPts val="0"/>
                </a:spcAft>
                <a:buNone/>
              </a:pPr>
              <a:r>
                <a:rPr lang="ko-KR" sz="2000"/>
                <a:t>Dummy variables</a:t>
              </a:r>
              <a:endParaRPr sz="950">
                <a:solidFill>
                  <a:schemeClr val="dk1"/>
                </a:solidFill>
              </a:endParaRPr>
            </a:p>
          </p:txBody>
        </p:sp>
      </p:grpSp>
      <p:sp>
        <p:nvSpPr>
          <p:cNvPr id="337" name="Google Shape;337;p37"/>
          <p:cNvSpPr txBox="1"/>
          <p:nvPr/>
        </p:nvSpPr>
        <p:spPr>
          <a:xfrm>
            <a:off x="1025146" y="3126800"/>
            <a:ext cx="2817900" cy="6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a:t>Continuous variables</a:t>
            </a:r>
            <a:endParaRPr sz="2000"/>
          </a:p>
          <a:p>
            <a:pPr marL="0" lvl="0" indent="0" algn="ctr" rtl="0">
              <a:spcBef>
                <a:spcPts val="0"/>
              </a:spcBef>
              <a:spcAft>
                <a:spcPts val="0"/>
              </a:spcAft>
              <a:buNone/>
            </a:pPr>
            <a:r>
              <a:rPr lang="ko-KR" sz="1200" b="1"/>
              <a:t>StandardScaler()</a:t>
            </a:r>
            <a:endParaRPr sz="1200" b="1"/>
          </a:p>
        </p:txBody>
      </p:sp>
      <p:sp>
        <p:nvSpPr>
          <p:cNvPr id="338" name="Google Shape;338;p37"/>
          <p:cNvSpPr txBox="1"/>
          <p:nvPr/>
        </p:nvSpPr>
        <p:spPr>
          <a:xfrm>
            <a:off x="939750" y="3912525"/>
            <a:ext cx="3021900" cy="82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a:t>Categorical variables</a:t>
            </a:r>
            <a:endParaRPr sz="2000"/>
          </a:p>
          <a:p>
            <a:pPr marL="0" lvl="0" indent="0" algn="ctr" rtl="0">
              <a:spcBef>
                <a:spcPts val="0"/>
              </a:spcBef>
              <a:spcAft>
                <a:spcPts val="0"/>
              </a:spcAft>
              <a:buNone/>
            </a:pPr>
            <a:r>
              <a:rPr lang="ko-KR" sz="1200" b="1"/>
              <a:t>OneHotEncoder()</a:t>
            </a:r>
            <a:endParaRPr sz="1200" b="1"/>
          </a:p>
        </p:txBody>
      </p:sp>
      <p:cxnSp>
        <p:nvCxnSpPr>
          <p:cNvPr id="339" name="Google Shape;339;p37"/>
          <p:cNvCxnSpPr/>
          <p:nvPr/>
        </p:nvCxnSpPr>
        <p:spPr>
          <a:xfrm>
            <a:off x="4281350" y="3912525"/>
            <a:ext cx="3328800" cy="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38"/>
          <p:cNvSpPr txBox="1"/>
          <p:nvPr/>
        </p:nvSpPr>
        <p:spPr>
          <a:xfrm>
            <a:off x="1718725" y="335350"/>
            <a:ext cx="34737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Data Preprocessing</a:t>
            </a:r>
            <a:endParaRPr/>
          </a:p>
          <a:p>
            <a:pPr marL="0" marR="0" lvl="0" indent="0" algn="l" rtl="0">
              <a:spcBef>
                <a:spcPts val="0"/>
              </a:spcBef>
              <a:spcAft>
                <a:spcPts val="0"/>
              </a:spcAft>
              <a:buNone/>
            </a:pPr>
            <a:endParaRPr sz="2400" b="1">
              <a:solidFill>
                <a:srgbClr val="2B2929"/>
              </a:solidFill>
            </a:endParaRPr>
          </a:p>
        </p:txBody>
      </p:sp>
      <p:sp>
        <p:nvSpPr>
          <p:cNvPr id="346" name="Google Shape;346;p38"/>
          <p:cNvSpPr txBox="1"/>
          <p:nvPr/>
        </p:nvSpPr>
        <p:spPr>
          <a:xfrm>
            <a:off x="566632"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cxnSp>
        <p:nvCxnSpPr>
          <p:cNvPr id="347" name="Google Shape;347;p38"/>
          <p:cNvCxnSpPr/>
          <p:nvPr/>
        </p:nvCxnSpPr>
        <p:spPr>
          <a:xfrm>
            <a:off x="4361153" y="3551118"/>
            <a:ext cx="3144600" cy="0"/>
          </a:xfrm>
          <a:prstGeom prst="straightConnector1">
            <a:avLst/>
          </a:prstGeom>
          <a:noFill/>
          <a:ln w="9525" cap="flat" cmpd="sng">
            <a:solidFill>
              <a:schemeClr val="accent1"/>
            </a:solidFill>
            <a:prstDash val="solid"/>
            <a:miter lim="800000"/>
            <a:headEnd type="none" w="sm" len="sm"/>
            <a:tailEnd type="triangle" w="med" len="med"/>
          </a:ln>
        </p:spPr>
      </p:cxnSp>
      <p:grpSp>
        <p:nvGrpSpPr>
          <p:cNvPr id="348" name="Google Shape;348;p38"/>
          <p:cNvGrpSpPr/>
          <p:nvPr/>
        </p:nvGrpSpPr>
        <p:grpSpPr>
          <a:xfrm>
            <a:off x="868035" y="2586371"/>
            <a:ext cx="3187397" cy="3275566"/>
            <a:chOff x="8217844" y="2732779"/>
            <a:chExt cx="1929300" cy="1929300"/>
          </a:xfrm>
        </p:grpSpPr>
        <p:sp>
          <p:nvSpPr>
            <p:cNvPr id="349" name="Google Shape;349;p38"/>
            <p:cNvSpPr/>
            <p:nvPr/>
          </p:nvSpPr>
          <p:spPr>
            <a:xfrm>
              <a:off x="8217844" y="2732779"/>
              <a:ext cx="1929300" cy="19293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38"/>
            <p:cNvSpPr txBox="1"/>
            <p:nvPr/>
          </p:nvSpPr>
          <p:spPr>
            <a:xfrm>
              <a:off x="8510565" y="3232766"/>
              <a:ext cx="1251600" cy="57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t>'NObeyesdad'</a:t>
              </a:r>
              <a:endParaRPr sz="1500" b="1"/>
            </a:p>
            <a:p>
              <a:pPr marL="0" lvl="0" indent="0" algn="ctr" rtl="0">
                <a:spcBef>
                  <a:spcPts val="0"/>
                </a:spcBef>
                <a:spcAft>
                  <a:spcPts val="0"/>
                </a:spcAft>
                <a:buNone/>
              </a:pPr>
              <a:endParaRPr sz="1500"/>
            </a:p>
            <a:p>
              <a:pPr marL="0" lvl="0" indent="0" algn="ctr" rtl="0">
                <a:spcBef>
                  <a:spcPts val="0"/>
                </a:spcBef>
                <a:spcAft>
                  <a:spcPts val="0"/>
                </a:spcAft>
                <a:buNone/>
              </a:pPr>
              <a:r>
                <a:rPr lang="ko-KR" sz="1500"/>
                <a:t>Obesity_Type_III       </a:t>
              </a:r>
              <a:endParaRPr sz="1500"/>
            </a:p>
            <a:p>
              <a:pPr marL="0" lvl="0" indent="0" algn="ctr" rtl="0">
                <a:spcBef>
                  <a:spcPts val="0"/>
                </a:spcBef>
                <a:spcAft>
                  <a:spcPts val="0"/>
                </a:spcAft>
                <a:buNone/>
              </a:pPr>
              <a:r>
                <a:rPr lang="ko-KR" sz="1500"/>
                <a:t>Obesity_Type_II                 </a:t>
              </a:r>
              <a:endParaRPr sz="1500"/>
            </a:p>
            <a:p>
              <a:pPr marL="0" lvl="0" indent="0" algn="ctr" rtl="0">
                <a:spcBef>
                  <a:spcPts val="0"/>
                </a:spcBef>
                <a:spcAft>
                  <a:spcPts val="0"/>
                </a:spcAft>
                <a:buNone/>
              </a:pPr>
              <a:r>
                <a:rPr lang="ko-KR" sz="1500"/>
                <a:t>Obesity_Type_I        </a:t>
              </a:r>
              <a:endParaRPr sz="1500"/>
            </a:p>
            <a:p>
              <a:pPr marL="0" lvl="0" indent="0" algn="ctr" rtl="0">
                <a:spcBef>
                  <a:spcPts val="0"/>
                </a:spcBef>
                <a:spcAft>
                  <a:spcPts val="0"/>
                </a:spcAft>
                <a:buNone/>
              </a:pPr>
              <a:r>
                <a:rPr lang="ko-KR" sz="1500"/>
                <a:t>Overweight_Level_II      </a:t>
              </a:r>
              <a:endParaRPr sz="1500"/>
            </a:p>
            <a:p>
              <a:pPr marL="0" lvl="0" indent="0" algn="ctr" rtl="0">
                <a:spcBef>
                  <a:spcPts val="0"/>
                </a:spcBef>
                <a:spcAft>
                  <a:spcPts val="0"/>
                </a:spcAft>
                <a:buNone/>
              </a:pPr>
              <a:r>
                <a:rPr lang="ko-KR" sz="1500"/>
                <a:t>Overweight_Level_I  </a:t>
              </a:r>
              <a:endParaRPr sz="1500"/>
            </a:p>
            <a:p>
              <a:pPr marL="0" lvl="0" indent="0" algn="ctr" rtl="0">
                <a:spcBef>
                  <a:spcPts val="0"/>
                </a:spcBef>
                <a:spcAft>
                  <a:spcPts val="0"/>
                </a:spcAft>
                <a:buNone/>
              </a:pPr>
              <a:r>
                <a:rPr lang="ko-KR" sz="1500"/>
                <a:t>Normal_Weight   </a:t>
              </a:r>
              <a:endParaRPr sz="1500"/>
            </a:p>
            <a:p>
              <a:pPr marL="0" lvl="0" indent="0" algn="ctr" rtl="0">
                <a:spcBef>
                  <a:spcPts val="0"/>
                </a:spcBef>
                <a:spcAft>
                  <a:spcPts val="0"/>
                </a:spcAft>
                <a:buNone/>
              </a:pPr>
              <a:r>
                <a:rPr lang="ko-KR" sz="1500"/>
                <a:t>Insufficient_Weight </a:t>
              </a:r>
              <a:endParaRPr sz="1500"/>
            </a:p>
            <a:p>
              <a:pPr marL="0" lvl="0" indent="0" algn="ctr" rtl="0">
                <a:spcBef>
                  <a:spcPts val="0"/>
                </a:spcBef>
                <a:spcAft>
                  <a:spcPts val="0"/>
                </a:spcAft>
                <a:buNone/>
              </a:pPr>
              <a:endParaRPr sz="1500"/>
            </a:p>
            <a:p>
              <a:pPr marL="0" lvl="0" indent="0" algn="ctr" rtl="0">
                <a:spcBef>
                  <a:spcPts val="0"/>
                </a:spcBef>
                <a:spcAft>
                  <a:spcPts val="0"/>
                </a:spcAft>
                <a:buNone/>
              </a:pPr>
              <a:endParaRPr sz="1500"/>
            </a:p>
          </p:txBody>
        </p:sp>
      </p:grpSp>
      <p:sp>
        <p:nvSpPr>
          <p:cNvPr id="351" name="Google Shape;351;p38"/>
          <p:cNvSpPr txBox="1"/>
          <p:nvPr/>
        </p:nvSpPr>
        <p:spPr>
          <a:xfrm>
            <a:off x="4382550" y="1952675"/>
            <a:ext cx="3785700" cy="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500" b="1"/>
              <a:t>Dependent Variable</a:t>
            </a:r>
            <a:endParaRPr sz="1450" b="1">
              <a:solidFill>
                <a:schemeClr val="dk1"/>
              </a:solidFill>
            </a:endParaRPr>
          </a:p>
        </p:txBody>
      </p:sp>
      <p:sp>
        <p:nvSpPr>
          <p:cNvPr id="352" name="Google Shape;352;p38"/>
          <p:cNvSpPr txBox="1"/>
          <p:nvPr/>
        </p:nvSpPr>
        <p:spPr>
          <a:xfrm>
            <a:off x="5172000" y="3049750"/>
            <a:ext cx="1600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a:solidFill>
                  <a:schemeClr val="dk1"/>
                </a:solidFill>
              </a:rPr>
              <a:t>Label Encoder</a:t>
            </a:r>
            <a:endParaRPr sz="1500" b="1">
              <a:solidFill>
                <a:schemeClr val="dk1"/>
              </a:solidFill>
            </a:endParaRPr>
          </a:p>
        </p:txBody>
      </p:sp>
      <p:grpSp>
        <p:nvGrpSpPr>
          <p:cNvPr id="353" name="Google Shape;353;p38"/>
          <p:cNvGrpSpPr/>
          <p:nvPr/>
        </p:nvGrpSpPr>
        <p:grpSpPr>
          <a:xfrm>
            <a:off x="7888985" y="2586571"/>
            <a:ext cx="3187397" cy="3275566"/>
            <a:chOff x="8217844" y="2732779"/>
            <a:chExt cx="1929300" cy="1929300"/>
          </a:xfrm>
        </p:grpSpPr>
        <p:sp>
          <p:nvSpPr>
            <p:cNvPr id="354" name="Google Shape;354;p38"/>
            <p:cNvSpPr/>
            <p:nvPr/>
          </p:nvSpPr>
          <p:spPr>
            <a:xfrm>
              <a:off x="8217844" y="2732779"/>
              <a:ext cx="1929300" cy="19293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 name="Google Shape;355;p38"/>
            <p:cNvSpPr txBox="1"/>
            <p:nvPr/>
          </p:nvSpPr>
          <p:spPr>
            <a:xfrm>
              <a:off x="8556688" y="3277138"/>
              <a:ext cx="1251600" cy="57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a:t>'NObeyesdad'</a:t>
              </a:r>
              <a:endParaRPr sz="1500" b="1"/>
            </a:p>
            <a:p>
              <a:pPr marL="0" lvl="0" indent="0" algn="ctr" rtl="0">
                <a:spcBef>
                  <a:spcPts val="0"/>
                </a:spcBef>
                <a:spcAft>
                  <a:spcPts val="0"/>
                </a:spcAft>
                <a:buNone/>
              </a:pPr>
              <a:endParaRPr sz="1500" b="1"/>
            </a:p>
            <a:p>
              <a:pPr marL="0" lvl="0" indent="0" algn="ctr" rtl="0">
                <a:spcBef>
                  <a:spcPts val="0"/>
                </a:spcBef>
                <a:spcAft>
                  <a:spcPts val="0"/>
                </a:spcAft>
                <a:buNone/>
              </a:pPr>
              <a:r>
                <a:rPr lang="ko-KR" sz="1500"/>
                <a:t>0</a:t>
              </a:r>
              <a:endParaRPr sz="1500"/>
            </a:p>
            <a:p>
              <a:pPr marL="0" lvl="0" indent="0" algn="ctr" rtl="0">
                <a:spcBef>
                  <a:spcPts val="0"/>
                </a:spcBef>
                <a:spcAft>
                  <a:spcPts val="0"/>
                </a:spcAft>
                <a:buNone/>
              </a:pPr>
              <a:r>
                <a:rPr lang="ko-KR" sz="1500"/>
                <a:t>1</a:t>
              </a:r>
              <a:endParaRPr sz="1500"/>
            </a:p>
            <a:p>
              <a:pPr marL="0" lvl="0" indent="0" algn="ctr" rtl="0">
                <a:spcBef>
                  <a:spcPts val="0"/>
                </a:spcBef>
                <a:spcAft>
                  <a:spcPts val="0"/>
                </a:spcAft>
                <a:buNone/>
              </a:pPr>
              <a:r>
                <a:rPr lang="ko-KR" sz="1500"/>
                <a:t>2</a:t>
              </a:r>
              <a:endParaRPr sz="1500"/>
            </a:p>
            <a:p>
              <a:pPr marL="0" lvl="0" indent="0" algn="ctr" rtl="0">
                <a:spcBef>
                  <a:spcPts val="0"/>
                </a:spcBef>
                <a:spcAft>
                  <a:spcPts val="0"/>
                </a:spcAft>
                <a:buNone/>
              </a:pPr>
              <a:r>
                <a:rPr lang="ko-KR" sz="1500"/>
                <a:t>3</a:t>
              </a:r>
              <a:endParaRPr sz="1500"/>
            </a:p>
            <a:p>
              <a:pPr marL="0" lvl="0" indent="0" algn="ctr" rtl="0">
                <a:spcBef>
                  <a:spcPts val="0"/>
                </a:spcBef>
                <a:spcAft>
                  <a:spcPts val="0"/>
                </a:spcAft>
                <a:buNone/>
              </a:pPr>
              <a:r>
                <a:rPr lang="ko-KR" sz="1500"/>
                <a:t>4</a:t>
              </a:r>
              <a:endParaRPr sz="1500"/>
            </a:p>
            <a:p>
              <a:pPr marL="0" lvl="0" indent="0" algn="ctr" rtl="0">
                <a:spcBef>
                  <a:spcPts val="0"/>
                </a:spcBef>
                <a:spcAft>
                  <a:spcPts val="0"/>
                </a:spcAft>
                <a:buNone/>
              </a:pPr>
              <a:r>
                <a:rPr lang="ko-KR" sz="1500"/>
                <a:t>5</a:t>
              </a:r>
              <a:endParaRPr sz="1500"/>
            </a:p>
            <a:p>
              <a:pPr marL="0" lvl="0" indent="0" algn="ctr" rtl="0">
                <a:spcBef>
                  <a:spcPts val="0"/>
                </a:spcBef>
                <a:spcAft>
                  <a:spcPts val="0"/>
                </a:spcAft>
                <a:buNone/>
              </a:pPr>
              <a:r>
                <a:rPr lang="ko-KR" sz="1500"/>
                <a:t>6</a:t>
              </a:r>
              <a:endParaRPr sz="1500"/>
            </a:p>
          </p:txBody>
        </p:sp>
      </p:grpSp>
      <p:sp>
        <p:nvSpPr>
          <p:cNvPr id="356" name="Google Shape;356;p38"/>
          <p:cNvSpPr txBox="1"/>
          <p:nvPr/>
        </p:nvSpPr>
        <p:spPr>
          <a:xfrm>
            <a:off x="8258528" y="2883575"/>
            <a:ext cx="2817900" cy="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200" b="1"/>
              <a:t>Numeric Variable</a:t>
            </a:r>
            <a:endParaRPr sz="1150" b="1">
              <a:solidFill>
                <a:schemeClr val="dk1"/>
              </a:solidFill>
            </a:endParaRPr>
          </a:p>
        </p:txBody>
      </p:sp>
      <p:sp>
        <p:nvSpPr>
          <p:cNvPr id="357" name="Google Shape;357;p38"/>
          <p:cNvSpPr txBox="1"/>
          <p:nvPr/>
        </p:nvSpPr>
        <p:spPr>
          <a:xfrm>
            <a:off x="1038049" y="2773200"/>
            <a:ext cx="3323100" cy="5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200" b="1"/>
              <a:t>Categorical Variable</a:t>
            </a:r>
            <a:endParaRPr sz="1150" b="1">
              <a:solidFill>
                <a:schemeClr val="dk1"/>
              </a:solidFill>
            </a:endParaRPr>
          </a:p>
        </p:txBody>
      </p:sp>
      <p:sp>
        <p:nvSpPr>
          <p:cNvPr id="358" name="Google Shape;358;p38"/>
          <p:cNvSpPr/>
          <p:nvPr/>
        </p:nvSpPr>
        <p:spPr>
          <a:xfrm>
            <a:off x="1038050" y="3838625"/>
            <a:ext cx="2732700" cy="1836600"/>
          </a:xfrm>
          <a:prstGeom prst="bracketPair">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59" name="Google Shape;359;p38"/>
          <p:cNvSpPr/>
          <p:nvPr/>
        </p:nvSpPr>
        <p:spPr>
          <a:xfrm>
            <a:off x="8124650" y="3838625"/>
            <a:ext cx="2732700" cy="1836600"/>
          </a:xfrm>
          <a:prstGeom prst="bracketPair">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9"/>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39"/>
          <p:cNvSpPr txBox="1"/>
          <p:nvPr/>
        </p:nvSpPr>
        <p:spPr>
          <a:xfrm>
            <a:off x="1708126" y="345950"/>
            <a:ext cx="31875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chemeClr val="dk1"/>
                </a:solidFill>
              </a:rPr>
              <a:t>Feature Engineering</a:t>
            </a:r>
            <a:endParaRPr sz="2400" b="1">
              <a:solidFill>
                <a:srgbClr val="2B2929"/>
              </a:solidFill>
            </a:endParaRPr>
          </a:p>
        </p:txBody>
      </p:sp>
      <p:sp>
        <p:nvSpPr>
          <p:cNvPr id="366" name="Google Shape;366;p39"/>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02</a:t>
            </a:r>
            <a:endParaRPr sz="2000" b="1">
              <a:solidFill>
                <a:schemeClr val="lt1"/>
              </a:solidFill>
              <a:latin typeface="Arial"/>
              <a:ea typeface="Arial"/>
              <a:cs typeface="Arial"/>
              <a:sym typeface="Arial"/>
            </a:endParaRPr>
          </a:p>
        </p:txBody>
      </p:sp>
      <p:grpSp>
        <p:nvGrpSpPr>
          <p:cNvPr id="367" name="Google Shape;367;p39"/>
          <p:cNvGrpSpPr/>
          <p:nvPr/>
        </p:nvGrpSpPr>
        <p:grpSpPr>
          <a:xfrm>
            <a:off x="7931558" y="2867975"/>
            <a:ext cx="3187397" cy="1929300"/>
            <a:chOff x="8217844" y="2732779"/>
            <a:chExt cx="1929300" cy="1929300"/>
          </a:xfrm>
        </p:grpSpPr>
        <p:sp>
          <p:nvSpPr>
            <p:cNvPr id="368" name="Google Shape;368;p39"/>
            <p:cNvSpPr/>
            <p:nvPr/>
          </p:nvSpPr>
          <p:spPr>
            <a:xfrm>
              <a:off x="8217844" y="2732779"/>
              <a:ext cx="1929300" cy="19293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9" name="Google Shape;369;p39"/>
            <p:cNvSpPr txBox="1"/>
            <p:nvPr/>
          </p:nvSpPr>
          <p:spPr>
            <a:xfrm>
              <a:off x="8382250" y="3264163"/>
              <a:ext cx="1600500" cy="8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350" b="1">
                  <a:solidFill>
                    <a:schemeClr val="dk1"/>
                  </a:solidFill>
                </a:rPr>
                <a:t>BMI </a:t>
              </a:r>
              <a:r>
                <a:rPr lang="ko-KR" sz="1350">
                  <a:solidFill>
                    <a:schemeClr val="dk1"/>
                  </a:solidFill>
                </a:rPr>
                <a:t>: Weight / Height</a:t>
              </a:r>
              <a:endParaRPr sz="1350">
                <a:solidFill>
                  <a:schemeClr val="dk1"/>
                </a:solidFill>
              </a:endParaRPr>
            </a:p>
            <a:p>
              <a:pPr marL="0" lvl="0" indent="0" algn="l" rtl="0">
                <a:spcBef>
                  <a:spcPts val="0"/>
                </a:spcBef>
                <a:spcAft>
                  <a:spcPts val="0"/>
                </a:spcAft>
                <a:buNone/>
              </a:pPr>
              <a:r>
                <a:rPr lang="ko-KR" sz="1350" b="1">
                  <a:solidFill>
                    <a:schemeClr val="dk1"/>
                  </a:solidFill>
                </a:rPr>
                <a:t>Tech Usage Score</a:t>
              </a:r>
              <a:r>
                <a:rPr lang="ko-KR" sz="1350">
                  <a:solidFill>
                    <a:schemeClr val="dk1"/>
                  </a:solidFill>
                </a:rPr>
                <a:t> : TUE / Age</a:t>
              </a:r>
              <a:endParaRPr sz="1350">
                <a:solidFill>
                  <a:schemeClr val="dk1"/>
                </a:solidFill>
              </a:endParaRPr>
            </a:p>
            <a:p>
              <a:pPr marL="0" lvl="0" indent="0" algn="l" rtl="0">
                <a:spcBef>
                  <a:spcPts val="0"/>
                </a:spcBef>
                <a:spcAft>
                  <a:spcPts val="0"/>
                </a:spcAft>
                <a:buNone/>
              </a:pPr>
              <a:r>
                <a:rPr lang="ko-KR" sz="1350" b="1">
                  <a:solidFill>
                    <a:schemeClr val="dk1"/>
                  </a:solidFill>
                </a:rPr>
                <a:t>Meal Habits </a:t>
              </a:r>
              <a:r>
                <a:rPr lang="ko-KR" sz="1350">
                  <a:solidFill>
                    <a:schemeClr val="dk1"/>
                  </a:solidFill>
                </a:rPr>
                <a:t>: FCVC / NCP</a:t>
              </a:r>
              <a:endParaRPr sz="1350">
                <a:solidFill>
                  <a:schemeClr val="dk1"/>
                </a:solidFill>
              </a:endParaRPr>
            </a:p>
            <a:p>
              <a:pPr marL="0" lvl="0" indent="0" algn="l" rtl="0">
                <a:spcBef>
                  <a:spcPts val="0"/>
                </a:spcBef>
                <a:spcAft>
                  <a:spcPts val="0"/>
                </a:spcAft>
                <a:buNone/>
              </a:pPr>
              <a:endParaRPr sz="1350">
                <a:solidFill>
                  <a:schemeClr val="dk1"/>
                </a:solidFill>
              </a:endParaRPr>
            </a:p>
          </p:txBody>
        </p:sp>
      </p:grpSp>
      <p:cxnSp>
        <p:nvCxnSpPr>
          <p:cNvPr id="370" name="Google Shape;370;p39"/>
          <p:cNvCxnSpPr/>
          <p:nvPr/>
        </p:nvCxnSpPr>
        <p:spPr>
          <a:xfrm>
            <a:off x="5499735" y="3999560"/>
            <a:ext cx="1951500" cy="0"/>
          </a:xfrm>
          <a:prstGeom prst="straightConnector1">
            <a:avLst/>
          </a:prstGeom>
          <a:noFill/>
          <a:ln w="9525" cap="flat" cmpd="sng">
            <a:solidFill>
              <a:schemeClr val="accent1"/>
            </a:solidFill>
            <a:prstDash val="solid"/>
            <a:miter lim="800000"/>
            <a:headEnd type="none" w="sm" len="sm"/>
            <a:tailEnd type="triangle" w="med" len="med"/>
          </a:ln>
        </p:spPr>
      </p:cxnSp>
      <p:sp>
        <p:nvSpPr>
          <p:cNvPr id="371" name="Google Shape;371;p39"/>
          <p:cNvSpPr txBox="1"/>
          <p:nvPr/>
        </p:nvSpPr>
        <p:spPr>
          <a:xfrm>
            <a:off x="772350" y="1269525"/>
            <a:ext cx="9685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a:t>◽There is no feature with strong correlation </a:t>
            </a:r>
            <a:endParaRPr sz="1600"/>
          </a:p>
          <a:p>
            <a:pPr marL="457200" lvl="0" indent="-330200" algn="l" rtl="0">
              <a:spcBef>
                <a:spcPts val="0"/>
              </a:spcBef>
              <a:spcAft>
                <a:spcPts val="0"/>
              </a:spcAft>
              <a:buSzPts val="1600"/>
              <a:buChar char="-"/>
            </a:pPr>
            <a:r>
              <a:rPr lang="ko-KR" sz="1600"/>
              <a:t>we can avoid multicollinearity and proceed with feature engineering</a:t>
            </a:r>
            <a:endParaRPr sz="1600"/>
          </a:p>
          <a:p>
            <a:pPr marL="457200" lvl="0" indent="-330200" algn="l" rtl="0">
              <a:spcBef>
                <a:spcPts val="0"/>
              </a:spcBef>
              <a:spcAft>
                <a:spcPts val="0"/>
              </a:spcAft>
              <a:buSzPts val="1600"/>
              <a:buChar char="-"/>
            </a:pPr>
            <a:r>
              <a:rPr lang="ko-KR" sz="1600"/>
              <a:t>to better understand and classify the risk of obesity</a:t>
            </a:r>
            <a:endParaRPr sz="1600"/>
          </a:p>
        </p:txBody>
      </p:sp>
      <p:sp>
        <p:nvSpPr>
          <p:cNvPr id="372" name="Google Shape;372;p39"/>
          <p:cNvSpPr txBox="1"/>
          <p:nvPr/>
        </p:nvSpPr>
        <p:spPr>
          <a:xfrm>
            <a:off x="5452775" y="3537850"/>
            <a:ext cx="2045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a:solidFill>
                  <a:schemeClr val="dk1"/>
                </a:solidFill>
              </a:rPr>
              <a:t>Feature engineering</a:t>
            </a:r>
            <a:endParaRPr sz="1500" b="1">
              <a:solidFill>
                <a:schemeClr val="dk1"/>
              </a:solidFill>
            </a:endParaRPr>
          </a:p>
        </p:txBody>
      </p:sp>
      <p:grpSp>
        <p:nvGrpSpPr>
          <p:cNvPr id="373" name="Google Shape;373;p39"/>
          <p:cNvGrpSpPr/>
          <p:nvPr/>
        </p:nvGrpSpPr>
        <p:grpSpPr>
          <a:xfrm>
            <a:off x="576175" y="2643400"/>
            <a:ext cx="4312578" cy="3643200"/>
            <a:chOff x="6623675" y="289750"/>
            <a:chExt cx="4312578" cy="3643200"/>
          </a:xfrm>
        </p:grpSpPr>
        <p:pic>
          <p:nvPicPr>
            <p:cNvPr id="374" name="Google Shape;374;p39"/>
            <p:cNvPicPr preferRelativeResize="0"/>
            <p:nvPr/>
          </p:nvPicPr>
          <p:blipFill rotWithShape="1">
            <a:blip r:embed="rId3">
              <a:alphaModFix/>
            </a:blip>
            <a:srcRect r="22336" b="46629"/>
            <a:stretch/>
          </p:blipFill>
          <p:spPr>
            <a:xfrm>
              <a:off x="6623678" y="289750"/>
              <a:ext cx="4312575" cy="2409551"/>
            </a:xfrm>
            <a:prstGeom prst="rect">
              <a:avLst/>
            </a:prstGeom>
            <a:noFill/>
            <a:ln>
              <a:noFill/>
            </a:ln>
          </p:spPr>
        </p:pic>
        <p:pic>
          <p:nvPicPr>
            <p:cNvPr id="375" name="Google Shape;375;p39"/>
            <p:cNvPicPr preferRelativeResize="0"/>
            <p:nvPr/>
          </p:nvPicPr>
          <p:blipFill rotWithShape="1">
            <a:blip r:embed="rId3">
              <a:alphaModFix/>
            </a:blip>
            <a:srcRect t="72675" r="22336"/>
            <a:stretch/>
          </p:blipFill>
          <p:spPr>
            <a:xfrm>
              <a:off x="6623675" y="2699300"/>
              <a:ext cx="4312575" cy="1233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40"/>
          <p:cNvSpPr txBox="1"/>
          <p:nvPr/>
        </p:nvSpPr>
        <p:spPr>
          <a:xfrm>
            <a:off x="1708126" y="345950"/>
            <a:ext cx="31875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chemeClr val="dk1"/>
                </a:solidFill>
              </a:rPr>
              <a:t>Feature Engineering</a:t>
            </a:r>
            <a:endParaRPr sz="2400" b="1">
              <a:solidFill>
                <a:srgbClr val="2B2929"/>
              </a:solidFill>
            </a:endParaRPr>
          </a:p>
        </p:txBody>
      </p:sp>
      <p:sp>
        <p:nvSpPr>
          <p:cNvPr id="382" name="Google Shape;382;p40"/>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02</a:t>
            </a:r>
            <a:endParaRPr sz="2000" b="1">
              <a:solidFill>
                <a:schemeClr val="lt1"/>
              </a:solidFill>
              <a:latin typeface="Arial"/>
              <a:ea typeface="Arial"/>
              <a:cs typeface="Arial"/>
              <a:sym typeface="Arial"/>
            </a:endParaRPr>
          </a:p>
        </p:txBody>
      </p:sp>
      <p:graphicFrame>
        <p:nvGraphicFramePr>
          <p:cNvPr id="383" name="Google Shape;383;p40"/>
          <p:cNvGraphicFramePr/>
          <p:nvPr/>
        </p:nvGraphicFramePr>
        <p:xfrm>
          <a:off x="811715" y="1925340"/>
          <a:ext cx="10568575" cy="3729425"/>
        </p:xfrm>
        <a:graphic>
          <a:graphicData uri="http://schemas.openxmlformats.org/drawingml/2006/table">
            <a:tbl>
              <a:tblPr firstRow="1" bandRow="1">
                <a:noFill/>
                <a:tableStyleId>{1118255C-23A8-46A4-83C5-D8B4E216E93A}</a:tableStyleId>
              </a:tblPr>
              <a:tblGrid>
                <a:gridCol w="2790125">
                  <a:extLst>
                    <a:ext uri="{9D8B030D-6E8A-4147-A177-3AD203B41FA5}">
                      <a16:colId xmlns:a16="http://schemas.microsoft.com/office/drawing/2014/main" val="20000"/>
                    </a:ext>
                  </a:extLst>
                </a:gridCol>
                <a:gridCol w="7778450">
                  <a:extLst>
                    <a:ext uri="{9D8B030D-6E8A-4147-A177-3AD203B41FA5}">
                      <a16:colId xmlns:a16="http://schemas.microsoft.com/office/drawing/2014/main" val="20001"/>
                    </a:ext>
                  </a:extLst>
                </a:gridCol>
              </a:tblGrid>
              <a:tr h="700775">
                <a:tc>
                  <a:txBody>
                    <a:bodyPr/>
                    <a:lstStyle/>
                    <a:p>
                      <a:pPr marL="0" marR="0" lvl="0" indent="0" algn="ctr" rtl="0">
                        <a:spcBef>
                          <a:spcPts val="0"/>
                        </a:spcBef>
                        <a:spcAft>
                          <a:spcPts val="0"/>
                        </a:spcAft>
                        <a:buNone/>
                      </a:pPr>
                      <a:r>
                        <a:rPr lang="ko-KR" sz="2000"/>
                        <a:t>Derived variable</a:t>
                      </a:r>
                      <a:endParaRPr sz="6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898585"/>
                      </a:solidFill>
                      <a:prstDash val="solid"/>
                      <a:round/>
                      <a:headEnd type="none" w="sm" len="sm"/>
                      <a:tailEnd type="none" w="sm" len="sm"/>
                    </a:lnR>
                    <a:lnT w="2857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tcPr>
                </a:tc>
                <a:tc>
                  <a:txBody>
                    <a:bodyPr/>
                    <a:lstStyle/>
                    <a:p>
                      <a:pPr marL="0" marR="0" lvl="0" indent="0" algn="ctr" rtl="0">
                        <a:spcBef>
                          <a:spcPts val="0"/>
                        </a:spcBef>
                        <a:spcAft>
                          <a:spcPts val="0"/>
                        </a:spcAft>
                        <a:buNone/>
                      </a:pPr>
                      <a:r>
                        <a:rPr lang="ko-KR" sz="2000"/>
                        <a:t>Description</a:t>
                      </a:r>
                      <a:endParaRPr sz="2000"/>
                    </a:p>
                  </a:txBody>
                  <a:tcPr marL="91450" marR="91450" marT="45725" marB="45725" anchor="ctr">
                    <a:lnL w="9525" cap="flat" cmpd="sng">
                      <a:solidFill>
                        <a:srgbClr val="89858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tcPr>
                </a:tc>
                <a:extLst>
                  <a:ext uri="{0D108BD9-81ED-4DB2-BD59-A6C34878D82A}">
                    <a16:rowId xmlns:a16="http://schemas.microsoft.com/office/drawing/2014/main" val="10000"/>
                  </a:ext>
                </a:extLst>
              </a:tr>
              <a:tr h="1009550">
                <a:tc>
                  <a:txBody>
                    <a:bodyPr/>
                    <a:lstStyle/>
                    <a:p>
                      <a:pPr marL="0" marR="0" lvl="0" indent="0" algn="ctr" rtl="0">
                        <a:spcBef>
                          <a:spcPts val="0"/>
                        </a:spcBef>
                        <a:spcAft>
                          <a:spcPts val="0"/>
                        </a:spcAft>
                        <a:buNone/>
                      </a:pPr>
                      <a:r>
                        <a:rPr lang="ko-KR" sz="1900">
                          <a:solidFill>
                            <a:srgbClr val="2B2929"/>
                          </a:solidFill>
                        </a:rPr>
                        <a:t>Body Mass Index (BMI)</a:t>
                      </a:r>
                      <a:endParaRPr sz="1900" u="none" strike="noStrike" cap="none">
                        <a:solidFill>
                          <a:srgbClr val="2B2929"/>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898585"/>
                      </a:solidFill>
                      <a:prstDash val="solid"/>
                      <a:round/>
                      <a:headEnd type="none" w="sm" len="sm"/>
                      <a:tailEnd type="none" w="sm" len="sm"/>
                    </a:lnR>
                    <a:lnT w="952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sz="2800" u="none" strike="noStrike" cap="none">
                        <a:solidFill>
                          <a:srgbClr val="2B2929"/>
                        </a:solidFill>
                      </a:endParaRPr>
                    </a:p>
                  </a:txBody>
                  <a:tcPr marL="91450" marR="91450" marT="45725" marB="45725" anchor="ctr">
                    <a:lnL w="9525" cap="flat" cmpd="sng">
                      <a:solidFill>
                        <a:srgbClr val="89858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009550">
                <a:tc>
                  <a:txBody>
                    <a:bodyPr/>
                    <a:lstStyle/>
                    <a:p>
                      <a:pPr marL="0" marR="0" lvl="0" indent="0" algn="ctr" rtl="0">
                        <a:spcBef>
                          <a:spcPts val="0"/>
                        </a:spcBef>
                        <a:spcAft>
                          <a:spcPts val="0"/>
                        </a:spcAft>
                        <a:buNone/>
                      </a:pPr>
                      <a:r>
                        <a:rPr lang="ko-KR" sz="1900">
                          <a:solidFill>
                            <a:srgbClr val="2B2929"/>
                          </a:solidFill>
                        </a:rPr>
                        <a:t>Meal Habits</a:t>
                      </a:r>
                      <a:endParaRPr sz="1900" u="none" strike="noStrike" cap="none">
                        <a:solidFill>
                          <a:srgbClr val="2B2929"/>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898585"/>
                      </a:solidFill>
                      <a:prstDash val="solid"/>
                      <a:round/>
                      <a:headEnd type="none" w="sm" len="sm"/>
                      <a:tailEnd type="none" w="sm" len="sm"/>
                    </a:lnR>
                    <a:lnT w="952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sz="2800" u="none" strike="noStrike" cap="none">
                        <a:solidFill>
                          <a:srgbClr val="2B2929"/>
                        </a:solidFill>
                      </a:endParaRPr>
                    </a:p>
                  </a:txBody>
                  <a:tcPr marL="91450" marR="91450" marT="45725" marB="45725" anchor="ctr">
                    <a:lnL w="9525" cap="flat" cmpd="sng">
                      <a:solidFill>
                        <a:srgbClr val="89858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98585"/>
                      </a:solidFill>
                      <a:prstDash val="solid"/>
                      <a:round/>
                      <a:headEnd type="none" w="sm" len="sm"/>
                      <a:tailEnd type="none" w="sm" len="sm"/>
                    </a:lnT>
                    <a:lnB w="9525" cap="flat" cmpd="sng">
                      <a:solidFill>
                        <a:srgbClr val="898585"/>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1009550">
                <a:tc>
                  <a:txBody>
                    <a:bodyPr/>
                    <a:lstStyle/>
                    <a:p>
                      <a:pPr marL="0" marR="0" lvl="0" indent="0" algn="ctr" rtl="0">
                        <a:spcBef>
                          <a:spcPts val="0"/>
                        </a:spcBef>
                        <a:spcAft>
                          <a:spcPts val="0"/>
                        </a:spcAft>
                        <a:buNone/>
                      </a:pPr>
                      <a:r>
                        <a:rPr lang="ko-KR" sz="1900">
                          <a:solidFill>
                            <a:srgbClr val="2B2929"/>
                          </a:solidFill>
                        </a:rPr>
                        <a:t>Tech Usage Score</a:t>
                      </a:r>
                      <a:endParaRPr sz="1900" u="none" strike="noStrike" cap="none">
                        <a:solidFill>
                          <a:srgbClr val="2B2929"/>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898585"/>
                      </a:solidFill>
                      <a:prstDash val="solid"/>
                      <a:round/>
                      <a:headEnd type="none" w="sm" len="sm"/>
                      <a:tailEnd type="none" w="sm" len="sm"/>
                    </a:lnR>
                    <a:lnT w="9525" cap="flat" cmpd="sng">
                      <a:solidFill>
                        <a:srgbClr val="898585"/>
                      </a:solidFill>
                      <a:prstDash val="solid"/>
                      <a:round/>
                      <a:headEnd type="none" w="sm" len="sm"/>
                      <a:tailEnd type="none" w="sm" len="sm"/>
                    </a:lnT>
                    <a:lnB w="28575" cap="flat" cmpd="sng">
                      <a:solidFill>
                        <a:srgbClr val="898585"/>
                      </a:solidFill>
                      <a:prstDash val="solid"/>
                      <a:round/>
                      <a:headEnd type="none" w="sm" len="sm"/>
                      <a:tailEnd type="none" w="sm" len="sm"/>
                    </a:lnB>
                    <a:solidFill>
                      <a:srgbClr val="F2F2F2"/>
                    </a:solidFill>
                  </a:tcPr>
                </a:tc>
                <a:tc>
                  <a:txBody>
                    <a:bodyPr/>
                    <a:lstStyle/>
                    <a:p>
                      <a:pPr marL="0" marR="0" lvl="0" indent="0" algn="ctr" rtl="0">
                        <a:spcBef>
                          <a:spcPts val="0"/>
                        </a:spcBef>
                        <a:spcAft>
                          <a:spcPts val="0"/>
                        </a:spcAft>
                        <a:buNone/>
                      </a:pPr>
                      <a:endParaRPr sz="2800" u="none" strike="noStrike" cap="none">
                        <a:solidFill>
                          <a:srgbClr val="2B2929"/>
                        </a:solidFill>
                      </a:endParaRPr>
                    </a:p>
                  </a:txBody>
                  <a:tcPr marL="91450" marR="91450" marT="45725" marB="45725" anchor="ctr">
                    <a:lnL w="9525" cap="flat" cmpd="sng">
                      <a:solidFill>
                        <a:srgbClr val="89858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898585"/>
                      </a:solidFill>
                      <a:prstDash val="solid"/>
                      <a:round/>
                      <a:headEnd type="none" w="sm" len="sm"/>
                      <a:tailEnd type="none" w="sm" len="sm"/>
                    </a:lnT>
                    <a:lnB w="28575" cap="flat" cmpd="sng">
                      <a:solidFill>
                        <a:srgbClr val="898585"/>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
        <p:nvSpPr>
          <p:cNvPr id="384" name="Google Shape;384;p40"/>
          <p:cNvSpPr txBox="1"/>
          <p:nvPr/>
        </p:nvSpPr>
        <p:spPr>
          <a:xfrm>
            <a:off x="3642950" y="2722500"/>
            <a:ext cx="7493100" cy="554100"/>
          </a:xfrm>
          <a:prstGeom prst="rect">
            <a:avLst/>
          </a:prstGeom>
          <a:noFill/>
          <a:ln>
            <a:noFill/>
          </a:ln>
        </p:spPr>
        <p:txBody>
          <a:bodyPr spcFirstLastPara="1" wrap="square" lIns="91425" tIns="45700" rIns="91425" bIns="45700" anchor="t" anchorCtr="0">
            <a:spAutoFit/>
          </a:bodyPr>
          <a:lstStyle/>
          <a:p>
            <a:pPr marL="457200" marR="0" lvl="0" indent="-323850" algn="l" rtl="0">
              <a:spcBef>
                <a:spcPts val="0"/>
              </a:spcBef>
              <a:spcAft>
                <a:spcPts val="0"/>
              </a:spcAft>
              <a:buClr>
                <a:srgbClr val="3C4043"/>
              </a:buClr>
              <a:buSzPts val="1500"/>
              <a:buChar char="-"/>
            </a:pPr>
            <a:r>
              <a:rPr lang="ko-KR" sz="1500">
                <a:solidFill>
                  <a:srgbClr val="1D1C1D"/>
                </a:solidFill>
              </a:rPr>
              <a:t>The first step was to calculate BMI using 'Height' and 'Weight', a key metric for indicating obesity by accurately showing the weight-height relationship.</a:t>
            </a:r>
            <a:endParaRPr sz="1500"/>
          </a:p>
        </p:txBody>
      </p:sp>
      <p:sp>
        <p:nvSpPr>
          <p:cNvPr id="385" name="Google Shape;385;p40"/>
          <p:cNvSpPr txBox="1"/>
          <p:nvPr/>
        </p:nvSpPr>
        <p:spPr>
          <a:xfrm>
            <a:off x="3682870" y="3733925"/>
            <a:ext cx="7202700" cy="785100"/>
          </a:xfrm>
          <a:prstGeom prst="rect">
            <a:avLst/>
          </a:prstGeom>
          <a:noFill/>
          <a:ln>
            <a:noFill/>
          </a:ln>
        </p:spPr>
        <p:txBody>
          <a:bodyPr spcFirstLastPara="1" wrap="square" lIns="91425" tIns="45700" rIns="91425" bIns="45700" anchor="t" anchorCtr="0">
            <a:spAutoFit/>
          </a:bodyPr>
          <a:lstStyle/>
          <a:p>
            <a:pPr marL="457200" marR="0" lvl="0" indent="-323850" algn="l" rtl="0">
              <a:spcBef>
                <a:spcPts val="0"/>
              </a:spcBef>
              <a:spcAft>
                <a:spcPts val="0"/>
              </a:spcAft>
              <a:buClr>
                <a:schemeClr val="dk1"/>
              </a:buClr>
              <a:buSzPts val="1500"/>
              <a:buChar char="-"/>
            </a:pPr>
            <a:r>
              <a:rPr lang="ko-KR" sz="1500">
                <a:solidFill>
                  <a:schemeClr val="dk1"/>
                </a:solidFill>
                <a:latin typeface="Roboto"/>
                <a:ea typeface="Roboto"/>
                <a:cs typeface="Roboto"/>
                <a:sym typeface="Roboto"/>
              </a:rPr>
              <a:t>The 'Meal_Habits' feature combines 'FCVC' (Frequency of consumption of vegetables) and 'NCP' (Number of main meals), capturing overall dietary patterns by considering both variables.</a:t>
            </a:r>
            <a:endParaRPr sz="1500">
              <a:solidFill>
                <a:schemeClr val="dk1"/>
              </a:solidFill>
            </a:endParaRPr>
          </a:p>
        </p:txBody>
      </p:sp>
      <p:sp>
        <p:nvSpPr>
          <p:cNvPr id="386" name="Google Shape;386;p40"/>
          <p:cNvSpPr txBox="1"/>
          <p:nvPr/>
        </p:nvSpPr>
        <p:spPr>
          <a:xfrm>
            <a:off x="3679242" y="4759150"/>
            <a:ext cx="7420500" cy="785100"/>
          </a:xfrm>
          <a:prstGeom prst="rect">
            <a:avLst/>
          </a:prstGeom>
          <a:noFill/>
          <a:ln>
            <a:noFill/>
          </a:ln>
        </p:spPr>
        <p:txBody>
          <a:bodyPr spcFirstLastPara="1" wrap="square" lIns="91425" tIns="45700" rIns="91425" bIns="45700" anchor="t" anchorCtr="0">
            <a:spAutoFit/>
          </a:bodyPr>
          <a:lstStyle/>
          <a:p>
            <a:pPr marL="457200" marR="0" lvl="0" indent="-323850" algn="l" rtl="0">
              <a:spcBef>
                <a:spcPts val="0"/>
              </a:spcBef>
              <a:spcAft>
                <a:spcPts val="0"/>
              </a:spcAft>
              <a:buClr>
                <a:schemeClr val="dk1"/>
              </a:buClr>
              <a:buSzPts val="1500"/>
              <a:buChar char="-"/>
            </a:pPr>
            <a:r>
              <a:rPr lang="ko-KR" sz="1500">
                <a:solidFill>
                  <a:schemeClr val="dk1"/>
                </a:solidFill>
                <a:latin typeface="Roboto"/>
                <a:ea typeface="Roboto"/>
                <a:cs typeface="Roboto"/>
                <a:sym typeface="Roboto"/>
              </a:rPr>
              <a:t>'Tech_Usage_Score' weights the frequency of technology usage ('TUE') by the individual's age, offering a nuanced perspective on technology habits by quantifying average time spent using technology relative to age.</a:t>
            </a:r>
            <a:endParaRPr sz="1500">
              <a:solidFill>
                <a:schemeClr val="dk1"/>
              </a:solidFill>
            </a:endParaRPr>
          </a:p>
        </p:txBody>
      </p:sp>
      <p:sp>
        <p:nvSpPr>
          <p:cNvPr id="387" name="Google Shape;387;p40"/>
          <p:cNvSpPr txBox="1"/>
          <p:nvPr/>
        </p:nvSpPr>
        <p:spPr>
          <a:xfrm>
            <a:off x="4281854" y="5847055"/>
            <a:ext cx="41610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100" dirty="0" err="1">
                <a:solidFill>
                  <a:schemeClr val="dk1"/>
                </a:solidFill>
              </a:rPr>
              <a:t>Features</a:t>
            </a:r>
            <a:r>
              <a:rPr lang="ko-KR" sz="1100" dirty="0">
                <a:solidFill>
                  <a:schemeClr val="dk1"/>
                </a:solidFill>
              </a:rPr>
              <a:t> </a:t>
            </a:r>
            <a:r>
              <a:rPr lang="ko-KR" sz="1100" dirty="0" err="1">
                <a:solidFill>
                  <a:schemeClr val="dk1"/>
                </a:solidFill>
              </a:rPr>
              <a:t>above</a:t>
            </a:r>
            <a:r>
              <a:rPr lang="ko-KR" sz="1100" dirty="0">
                <a:solidFill>
                  <a:schemeClr val="dk1"/>
                </a:solidFill>
              </a:rPr>
              <a:t> </a:t>
            </a:r>
            <a:r>
              <a:rPr lang="ko-KR" sz="1100" dirty="0" err="1">
                <a:solidFill>
                  <a:schemeClr val="dk1"/>
                </a:solidFill>
              </a:rPr>
              <a:t>were</a:t>
            </a:r>
            <a:r>
              <a:rPr lang="ko-KR" sz="1100" dirty="0">
                <a:solidFill>
                  <a:schemeClr val="dk1"/>
                </a:solidFill>
              </a:rPr>
              <a:t> </a:t>
            </a:r>
            <a:r>
              <a:rPr lang="ko-KR" sz="1100" dirty="0" err="1">
                <a:solidFill>
                  <a:schemeClr val="dk1"/>
                </a:solidFill>
              </a:rPr>
              <a:t>created</a:t>
            </a:r>
            <a:r>
              <a:rPr lang="ko-KR" sz="1100" dirty="0">
                <a:solidFill>
                  <a:schemeClr val="dk1"/>
                </a:solidFill>
              </a:rPr>
              <a:t> </a:t>
            </a:r>
            <a:r>
              <a:rPr lang="ko-KR" sz="1100" dirty="0" err="1">
                <a:solidFill>
                  <a:schemeClr val="dk1"/>
                </a:solidFill>
              </a:rPr>
              <a:t>by</a:t>
            </a:r>
            <a:r>
              <a:rPr lang="ko-KR" sz="1100" dirty="0">
                <a:solidFill>
                  <a:schemeClr val="dk1"/>
                </a:solidFill>
              </a:rPr>
              <a:t> </a:t>
            </a:r>
            <a:r>
              <a:rPr lang="ko-KR" sz="1100" dirty="0" err="1">
                <a:solidFill>
                  <a:schemeClr val="dk1"/>
                </a:solidFill>
              </a:rPr>
              <a:t>Luca</a:t>
            </a:r>
            <a:r>
              <a:rPr lang="ko-KR" sz="1100" dirty="0">
                <a:solidFill>
                  <a:schemeClr val="dk1"/>
                </a:solidFill>
              </a:rPr>
              <a:t> </a:t>
            </a:r>
            <a:r>
              <a:rPr lang="ko-KR" sz="1100" dirty="0" err="1">
                <a:solidFill>
                  <a:schemeClr val="dk1"/>
                </a:solidFill>
              </a:rPr>
              <a:t>Massaron</a:t>
            </a:r>
            <a:endParaRPr sz="1100" dirty="0">
              <a:solidFill>
                <a:schemeClr val="dk1"/>
              </a:solidFill>
            </a:endParaRPr>
          </a:p>
        </p:txBody>
      </p:sp>
      <p:sp>
        <p:nvSpPr>
          <p:cNvPr id="388" name="Google Shape;388;p40"/>
          <p:cNvSpPr txBox="1"/>
          <p:nvPr/>
        </p:nvSpPr>
        <p:spPr>
          <a:xfrm>
            <a:off x="659325" y="1301950"/>
            <a:ext cx="10158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a:t>◽ </a:t>
            </a:r>
            <a:r>
              <a:rPr lang="ko-KR" sz="1500">
                <a:solidFill>
                  <a:srgbClr val="3C4043"/>
                </a:solidFill>
              </a:rPr>
              <a:t>These features capture nuanced aspects of physical health, lifestyle choices, and nutritional habits.</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1"/>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41"/>
          <p:cNvSpPr txBox="1"/>
          <p:nvPr/>
        </p:nvSpPr>
        <p:spPr>
          <a:xfrm>
            <a:off x="1718723" y="335350"/>
            <a:ext cx="4994100" cy="461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400" b="1">
                <a:highlight>
                  <a:srgbClr val="FFFFFF"/>
                </a:highlight>
              </a:rPr>
              <a:t>Feature Importance</a:t>
            </a:r>
            <a:endParaRPr sz="2400" b="1">
              <a:solidFill>
                <a:srgbClr val="2B2929"/>
              </a:solidFill>
            </a:endParaRPr>
          </a:p>
        </p:txBody>
      </p:sp>
      <p:sp>
        <p:nvSpPr>
          <p:cNvPr id="395" name="Google Shape;395;p41"/>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pic>
        <p:nvPicPr>
          <p:cNvPr id="396" name="Google Shape;396;p41"/>
          <p:cNvPicPr preferRelativeResize="0"/>
          <p:nvPr/>
        </p:nvPicPr>
        <p:blipFill rotWithShape="1">
          <a:blip r:embed="rId3">
            <a:alphaModFix/>
          </a:blip>
          <a:srcRect l="826" r="816"/>
          <a:stretch/>
        </p:blipFill>
        <p:spPr>
          <a:xfrm>
            <a:off x="589288" y="1823725"/>
            <a:ext cx="8758122" cy="4655450"/>
          </a:xfrm>
          <a:prstGeom prst="rect">
            <a:avLst/>
          </a:prstGeom>
          <a:noFill/>
          <a:ln>
            <a:noFill/>
          </a:ln>
        </p:spPr>
      </p:pic>
      <p:sp>
        <p:nvSpPr>
          <p:cNvPr id="397" name="Google Shape;397;p41"/>
          <p:cNvSpPr txBox="1"/>
          <p:nvPr/>
        </p:nvSpPr>
        <p:spPr>
          <a:xfrm>
            <a:off x="674150" y="1073150"/>
            <a:ext cx="9685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a:t>◽Different models are based on different learning algorithms</a:t>
            </a:r>
            <a:endParaRPr sz="1600"/>
          </a:p>
          <a:p>
            <a:pPr marL="457200" lvl="0" indent="-330200" algn="l" rtl="0">
              <a:spcBef>
                <a:spcPts val="0"/>
              </a:spcBef>
              <a:spcAft>
                <a:spcPts val="0"/>
              </a:spcAft>
              <a:buSzPts val="1600"/>
              <a:buChar char="-"/>
            </a:pPr>
            <a:r>
              <a:rPr lang="ko-KR" sz="1600"/>
              <a:t>Each algorithm operates differently based on the characteristics of the data.</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3" name="Google Shape;403;p42"/>
          <p:cNvSpPr txBox="1"/>
          <p:nvPr/>
        </p:nvSpPr>
        <p:spPr>
          <a:xfrm>
            <a:off x="1718723" y="335350"/>
            <a:ext cx="4994100" cy="461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400" b="1">
                <a:highlight>
                  <a:srgbClr val="FFFFFF"/>
                </a:highlight>
              </a:rPr>
              <a:t>Feature Importance</a:t>
            </a:r>
            <a:endParaRPr sz="2400" b="1">
              <a:solidFill>
                <a:srgbClr val="2B2929"/>
              </a:solidFill>
            </a:endParaRPr>
          </a:p>
        </p:txBody>
      </p:sp>
      <p:sp>
        <p:nvSpPr>
          <p:cNvPr id="404" name="Google Shape;404;p42"/>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pic>
        <p:nvPicPr>
          <p:cNvPr id="405" name="Google Shape;405;p42"/>
          <p:cNvPicPr preferRelativeResize="0"/>
          <p:nvPr/>
        </p:nvPicPr>
        <p:blipFill>
          <a:blip r:embed="rId3">
            <a:alphaModFix/>
          </a:blip>
          <a:stretch>
            <a:fillRect/>
          </a:stretch>
        </p:blipFill>
        <p:spPr>
          <a:xfrm>
            <a:off x="363438" y="1460400"/>
            <a:ext cx="8758124" cy="465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1" name="Google Shape;411;p43"/>
          <p:cNvSpPr txBox="1"/>
          <p:nvPr/>
        </p:nvSpPr>
        <p:spPr>
          <a:xfrm>
            <a:off x="1718723" y="335350"/>
            <a:ext cx="4994100" cy="461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400" b="1">
                <a:highlight>
                  <a:srgbClr val="FFFFFF"/>
                </a:highlight>
              </a:rPr>
              <a:t>Feature Importance</a:t>
            </a:r>
            <a:endParaRPr sz="2400" b="1">
              <a:solidFill>
                <a:srgbClr val="2B2929"/>
              </a:solidFill>
            </a:endParaRPr>
          </a:p>
        </p:txBody>
      </p:sp>
      <p:sp>
        <p:nvSpPr>
          <p:cNvPr id="412" name="Google Shape;412;p43"/>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pic>
        <p:nvPicPr>
          <p:cNvPr id="413" name="Google Shape;413;p43"/>
          <p:cNvPicPr preferRelativeResize="0"/>
          <p:nvPr/>
        </p:nvPicPr>
        <p:blipFill rotWithShape="1">
          <a:blip r:embed="rId3">
            <a:alphaModFix/>
          </a:blip>
          <a:srcRect l="308" r="308"/>
          <a:stretch/>
        </p:blipFill>
        <p:spPr>
          <a:xfrm>
            <a:off x="363438" y="1460400"/>
            <a:ext cx="8758124" cy="465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4"/>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44"/>
          <p:cNvSpPr txBox="1"/>
          <p:nvPr/>
        </p:nvSpPr>
        <p:spPr>
          <a:xfrm>
            <a:off x="1718723" y="335350"/>
            <a:ext cx="4994100" cy="461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400" b="1">
                <a:highlight>
                  <a:srgbClr val="FFFFFF"/>
                </a:highlight>
              </a:rPr>
              <a:t>Feature Importance</a:t>
            </a:r>
            <a:endParaRPr sz="2400" b="1">
              <a:solidFill>
                <a:srgbClr val="2B2929"/>
              </a:solidFill>
            </a:endParaRPr>
          </a:p>
        </p:txBody>
      </p:sp>
      <p:sp>
        <p:nvSpPr>
          <p:cNvPr id="420" name="Google Shape;420;p44"/>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pic>
        <p:nvPicPr>
          <p:cNvPr id="421" name="Google Shape;421;p44"/>
          <p:cNvPicPr preferRelativeResize="0"/>
          <p:nvPr/>
        </p:nvPicPr>
        <p:blipFill rotWithShape="1">
          <a:blip r:embed="rId3">
            <a:alphaModFix/>
          </a:blip>
          <a:srcRect l="308" r="308"/>
          <a:stretch/>
        </p:blipFill>
        <p:spPr>
          <a:xfrm>
            <a:off x="363438" y="1460400"/>
            <a:ext cx="8758124" cy="4655450"/>
          </a:xfrm>
          <a:prstGeom prst="rect">
            <a:avLst/>
          </a:prstGeom>
          <a:noFill/>
          <a:ln>
            <a:noFill/>
          </a:ln>
        </p:spPr>
      </p:pic>
      <p:pic>
        <p:nvPicPr>
          <p:cNvPr id="422" name="Google Shape;422;p44"/>
          <p:cNvPicPr preferRelativeResize="0"/>
          <p:nvPr/>
        </p:nvPicPr>
        <p:blipFill>
          <a:blip r:embed="rId4">
            <a:alphaModFix/>
          </a:blip>
          <a:stretch>
            <a:fillRect/>
          </a:stretch>
        </p:blipFill>
        <p:spPr>
          <a:xfrm>
            <a:off x="363450" y="1514475"/>
            <a:ext cx="8702448" cy="4601375"/>
          </a:xfrm>
          <a:prstGeom prst="rect">
            <a:avLst/>
          </a:prstGeom>
          <a:noFill/>
          <a:ln>
            <a:noFill/>
          </a:ln>
        </p:spPr>
      </p:pic>
      <p:pic>
        <p:nvPicPr>
          <p:cNvPr id="423" name="Google Shape;423;p44"/>
          <p:cNvPicPr preferRelativeResize="0"/>
          <p:nvPr/>
        </p:nvPicPr>
        <p:blipFill>
          <a:blip r:embed="rId5">
            <a:alphaModFix/>
          </a:blip>
          <a:stretch>
            <a:fillRect/>
          </a:stretch>
        </p:blipFill>
        <p:spPr>
          <a:xfrm>
            <a:off x="363450" y="1481536"/>
            <a:ext cx="8758101" cy="46343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0"/>
        <p:cNvGrpSpPr/>
        <p:nvPr/>
      </p:nvGrpSpPr>
      <p:grpSpPr>
        <a:xfrm>
          <a:off x="0" y="0"/>
          <a:ext cx="0" cy="0"/>
          <a:chOff x="0" y="0"/>
          <a:chExt cx="0" cy="0"/>
        </a:xfrm>
      </p:grpSpPr>
      <p:pic>
        <p:nvPicPr>
          <p:cNvPr id="181" name="Google Shape;181;p27"/>
          <p:cNvPicPr preferRelativeResize="0"/>
          <p:nvPr/>
        </p:nvPicPr>
        <p:blipFill rotWithShape="1">
          <a:blip r:embed="rId3">
            <a:alphaModFix/>
          </a:blip>
          <a:srcRect/>
          <a:stretch/>
        </p:blipFill>
        <p:spPr>
          <a:xfrm>
            <a:off x="6096000" y="0"/>
            <a:ext cx="6096000" cy="6858000"/>
          </a:xfrm>
          <a:prstGeom prst="rect">
            <a:avLst/>
          </a:prstGeom>
          <a:noFill/>
          <a:ln>
            <a:noFill/>
          </a:ln>
        </p:spPr>
      </p:pic>
      <p:cxnSp>
        <p:nvCxnSpPr>
          <p:cNvPr id="182" name="Google Shape;182;p27"/>
          <p:cNvCxnSpPr/>
          <p:nvPr/>
        </p:nvCxnSpPr>
        <p:spPr>
          <a:xfrm rot="10800000">
            <a:off x="4889500" y="3429000"/>
            <a:ext cx="1524000" cy="0"/>
          </a:xfrm>
          <a:prstGeom prst="straightConnector1">
            <a:avLst/>
          </a:prstGeom>
          <a:noFill/>
          <a:ln w="76200" cap="flat" cmpd="sng">
            <a:solidFill>
              <a:schemeClr val="accent1"/>
            </a:solidFill>
            <a:prstDash val="solid"/>
            <a:miter lim="800000"/>
            <a:headEnd type="none" w="sm" len="sm"/>
            <a:tailEnd type="none" w="sm" len="sm"/>
          </a:ln>
        </p:spPr>
      </p:cxnSp>
      <p:sp>
        <p:nvSpPr>
          <p:cNvPr id="183" name="Google Shape;183;p27"/>
          <p:cNvSpPr txBox="1"/>
          <p:nvPr/>
        </p:nvSpPr>
        <p:spPr>
          <a:xfrm flipH="1">
            <a:off x="454799" y="3075057"/>
            <a:ext cx="4841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000" b="1">
                <a:solidFill>
                  <a:schemeClr val="dk1"/>
                </a:solidFill>
              </a:rPr>
              <a:t>Role</a:t>
            </a:r>
            <a:endParaRPr/>
          </a:p>
        </p:txBody>
      </p:sp>
      <p:sp>
        <p:nvSpPr>
          <p:cNvPr id="184" name="Google Shape;184;p27"/>
          <p:cNvSpPr txBox="1"/>
          <p:nvPr/>
        </p:nvSpPr>
        <p:spPr>
          <a:xfrm>
            <a:off x="454900" y="4009875"/>
            <a:ext cx="5002500" cy="14469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50000"/>
              </a:lnSpc>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Data analysis &amp; Model training: </a:t>
            </a:r>
            <a:endParaRPr sz="1600">
              <a:solidFill>
                <a:schemeClr val="dk1"/>
              </a:solidFill>
              <a:latin typeface="Noto Sans KR"/>
              <a:ea typeface="Noto Sans KR"/>
              <a:cs typeface="Noto Sans KR"/>
              <a:sym typeface="Noto Sans KR"/>
            </a:endParaRPr>
          </a:p>
          <a:p>
            <a:pPr marL="457200" marR="0" lvl="0" indent="-330200" algn="just" rtl="0">
              <a:lnSpc>
                <a:spcPct val="150000"/>
              </a:lnSpc>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Lim Yewon, Yoon Jihoon, Weon Joosung</a:t>
            </a:r>
            <a:endParaRPr sz="1600">
              <a:solidFill>
                <a:schemeClr val="dk1"/>
              </a:solidFill>
              <a:latin typeface="Noto Sans KR"/>
              <a:ea typeface="Noto Sans KR"/>
              <a:cs typeface="Noto Sans KR"/>
              <a:sym typeface="Noto Sans KR"/>
            </a:endParaRPr>
          </a:p>
          <a:p>
            <a:pPr marL="457200" marR="0" lvl="0" indent="-330200" algn="just" rtl="0">
              <a:lnSpc>
                <a:spcPct val="150000"/>
              </a:lnSpc>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Documentation: Lim Yewon</a:t>
            </a:r>
            <a:endParaRPr sz="1600">
              <a:solidFill>
                <a:schemeClr val="dk1"/>
              </a:solidFill>
              <a:latin typeface="Noto Sans KR"/>
              <a:ea typeface="Noto Sans KR"/>
              <a:cs typeface="Noto Sans KR"/>
              <a:sym typeface="Noto Sans KR"/>
            </a:endParaRPr>
          </a:p>
          <a:p>
            <a:pPr marL="457200" marR="0" lvl="0" indent="-330200" algn="just" rtl="0">
              <a:lnSpc>
                <a:spcPct val="150000"/>
              </a:lnSpc>
              <a:spcBef>
                <a:spcPts val="0"/>
              </a:spcBef>
              <a:spcAft>
                <a:spcPts val="0"/>
              </a:spcAft>
              <a:buClr>
                <a:schemeClr val="dk1"/>
              </a:buClr>
              <a:buSzPts val="1600"/>
              <a:buFont typeface="Noto Sans KR"/>
              <a:buChar char="-"/>
            </a:pPr>
            <a:r>
              <a:rPr lang="ko-KR" sz="1600">
                <a:solidFill>
                  <a:schemeClr val="dk1"/>
                </a:solidFill>
                <a:latin typeface="Noto Sans KR"/>
                <a:ea typeface="Noto Sans KR"/>
                <a:cs typeface="Noto Sans KR"/>
                <a:sym typeface="Noto Sans KR"/>
              </a:rPr>
              <a:t>Presentation: Lim Yewon, Yoon Jihoon</a:t>
            </a:r>
            <a:endParaRPr sz="1600">
              <a:solidFill>
                <a:schemeClr val="dk1"/>
              </a:solidFill>
              <a:latin typeface="Noto Sans KR"/>
              <a:ea typeface="Noto Sans KR"/>
              <a:cs typeface="Noto Sans KR"/>
              <a:sym typeface="Noto Sans K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5"/>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9" name="Google Shape;429;p45"/>
          <p:cNvSpPr txBox="1"/>
          <p:nvPr/>
        </p:nvSpPr>
        <p:spPr>
          <a:xfrm>
            <a:off x="1718725" y="335350"/>
            <a:ext cx="6540600" cy="415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100" b="1">
                <a:highlight>
                  <a:srgbClr val="FFFFFF"/>
                </a:highlight>
              </a:rPr>
              <a:t>EDA with Important Features</a:t>
            </a:r>
            <a:endParaRPr sz="2100" b="1">
              <a:highlight>
                <a:srgbClr val="FFFFFF"/>
              </a:highlight>
            </a:endParaRPr>
          </a:p>
        </p:txBody>
      </p:sp>
      <p:sp>
        <p:nvSpPr>
          <p:cNvPr id="430" name="Google Shape;430;p45"/>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04</a:t>
            </a:r>
            <a:endParaRPr sz="2000" b="1">
              <a:solidFill>
                <a:schemeClr val="lt1"/>
              </a:solidFill>
              <a:latin typeface="Arial"/>
              <a:ea typeface="Arial"/>
              <a:cs typeface="Arial"/>
              <a:sym typeface="Arial"/>
            </a:endParaRPr>
          </a:p>
        </p:txBody>
      </p:sp>
      <p:sp>
        <p:nvSpPr>
          <p:cNvPr id="431" name="Google Shape;431;p45"/>
          <p:cNvSpPr txBox="1"/>
          <p:nvPr/>
        </p:nvSpPr>
        <p:spPr>
          <a:xfrm>
            <a:off x="774925" y="1105950"/>
            <a:ext cx="9685500" cy="9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1600"/>
              <a:t>◽Top 5 important features from voting classifier were taken for visualization.</a:t>
            </a:r>
            <a:endParaRPr sz="1600"/>
          </a:p>
          <a:p>
            <a:pPr marL="457200" lvl="0" indent="-330200" algn="l" rtl="0">
              <a:lnSpc>
                <a:spcPct val="115000"/>
              </a:lnSpc>
              <a:spcBef>
                <a:spcPts val="0"/>
              </a:spcBef>
              <a:spcAft>
                <a:spcPts val="0"/>
              </a:spcAft>
              <a:buSzPts val="1600"/>
              <a:buChar char="-"/>
            </a:pPr>
            <a:r>
              <a:rPr lang="ko-KR" sz="1600">
                <a:solidFill>
                  <a:srgbClr val="1D1C1D"/>
                </a:solidFill>
                <a:highlight>
                  <a:srgbClr val="FFFFFF"/>
                </a:highlight>
              </a:rPr>
              <a:t>BMI, age, meal_habits, CH2O, FAF</a:t>
            </a:r>
            <a:endParaRPr sz="1600">
              <a:solidFill>
                <a:srgbClr val="1D1C1D"/>
              </a:solidFill>
              <a:highlight>
                <a:srgbClr val="FFFFFF"/>
              </a:highlight>
            </a:endParaRPr>
          </a:p>
          <a:p>
            <a:pPr marL="0" lvl="0" indent="0" algn="l" rtl="0">
              <a:lnSpc>
                <a:spcPct val="115000"/>
              </a:lnSpc>
              <a:spcBef>
                <a:spcPts val="0"/>
              </a:spcBef>
              <a:spcAft>
                <a:spcPts val="0"/>
              </a:spcAft>
              <a:buNone/>
            </a:pPr>
            <a:endParaRPr sz="1600">
              <a:solidFill>
                <a:srgbClr val="1D1C1D"/>
              </a:solidFill>
              <a:highlight>
                <a:srgbClr val="FFFFFF"/>
              </a:highlight>
            </a:endParaRPr>
          </a:p>
        </p:txBody>
      </p:sp>
      <p:pic>
        <p:nvPicPr>
          <p:cNvPr id="432" name="Google Shape;432;p45"/>
          <p:cNvPicPr preferRelativeResize="0"/>
          <p:nvPr/>
        </p:nvPicPr>
        <p:blipFill rotWithShape="1">
          <a:blip r:embed="rId3">
            <a:alphaModFix/>
          </a:blip>
          <a:srcRect t="89" b="79"/>
          <a:stretch/>
        </p:blipFill>
        <p:spPr>
          <a:xfrm>
            <a:off x="1012875" y="2225300"/>
            <a:ext cx="4818476" cy="3988175"/>
          </a:xfrm>
          <a:prstGeom prst="rect">
            <a:avLst/>
          </a:prstGeom>
          <a:noFill/>
          <a:ln>
            <a:noFill/>
          </a:ln>
        </p:spPr>
      </p:pic>
      <p:pic>
        <p:nvPicPr>
          <p:cNvPr id="433" name="Google Shape;433;p45"/>
          <p:cNvPicPr preferRelativeResize="0"/>
          <p:nvPr/>
        </p:nvPicPr>
        <p:blipFill rotWithShape="1">
          <a:blip r:embed="rId4">
            <a:alphaModFix/>
          </a:blip>
          <a:srcRect t="416" b="416"/>
          <a:stretch/>
        </p:blipFill>
        <p:spPr>
          <a:xfrm>
            <a:off x="6304975" y="2190937"/>
            <a:ext cx="4901499" cy="4056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6"/>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46"/>
          <p:cNvSpPr txBox="1"/>
          <p:nvPr/>
        </p:nvSpPr>
        <p:spPr>
          <a:xfrm>
            <a:off x="1718725" y="335350"/>
            <a:ext cx="6540600" cy="415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100" b="1">
                <a:highlight>
                  <a:srgbClr val="FFFFFF"/>
                </a:highlight>
              </a:rPr>
              <a:t>EDA with Important Features</a:t>
            </a:r>
            <a:endParaRPr sz="2100" b="1">
              <a:highlight>
                <a:srgbClr val="FFFFFF"/>
              </a:highlight>
            </a:endParaRPr>
          </a:p>
        </p:txBody>
      </p:sp>
      <p:sp>
        <p:nvSpPr>
          <p:cNvPr id="440" name="Google Shape;440;p46"/>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04</a:t>
            </a:r>
            <a:endParaRPr sz="2000" b="1">
              <a:solidFill>
                <a:schemeClr val="lt1"/>
              </a:solidFill>
              <a:latin typeface="Arial"/>
              <a:ea typeface="Arial"/>
              <a:cs typeface="Arial"/>
              <a:sym typeface="Arial"/>
            </a:endParaRPr>
          </a:p>
        </p:txBody>
      </p:sp>
      <p:pic>
        <p:nvPicPr>
          <p:cNvPr id="441" name="Google Shape;441;p46"/>
          <p:cNvPicPr preferRelativeResize="0"/>
          <p:nvPr/>
        </p:nvPicPr>
        <p:blipFill rotWithShape="1">
          <a:blip r:embed="rId3">
            <a:alphaModFix/>
          </a:blip>
          <a:srcRect t="406" b="406"/>
          <a:stretch/>
        </p:blipFill>
        <p:spPr>
          <a:xfrm>
            <a:off x="834650" y="1763800"/>
            <a:ext cx="5017976" cy="4153301"/>
          </a:xfrm>
          <a:prstGeom prst="rect">
            <a:avLst/>
          </a:prstGeom>
          <a:noFill/>
          <a:ln>
            <a:noFill/>
          </a:ln>
        </p:spPr>
      </p:pic>
      <p:pic>
        <p:nvPicPr>
          <p:cNvPr id="442" name="Google Shape;442;p46"/>
          <p:cNvPicPr preferRelativeResize="0"/>
          <p:nvPr/>
        </p:nvPicPr>
        <p:blipFill rotWithShape="1">
          <a:blip r:embed="rId4">
            <a:alphaModFix/>
          </a:blip>
          <a:srcRect l="485" r="485"/>
          <a:stretch/>
        </p:blipFill>
        <p:spPr>
          <a:xfrm>
            <a:off x="6208400" y="1684575"/>
            <a:ext cx="5017976" cy="41533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8" name="Google Shape;448;p47"/>
          <p:cNvSpPr txBox="1"/>
          <p:nvPr/>
        </p:nvSpPr>
        <p:spPr>
          <a:xfrm>
            <a:off x="1718725" y="335350"/>
            <a:ext cx="6540600" cy="415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400"/>
              </a:spcAft>
              <a:buNone/>
            </a:pPr>
            <a:r>
              <a:rPr lang="ko-KR" sz="2100" b="1">
                <a:highlight>
                  <a:srgbClr val="FFFFFF"/>
                </a:highlight>
              </a:rPr>
              <a:t>EDA with Important Features</a:t>
            </a:r>
            <a:endParaRPr sz="2100" b="1">
              <a:highlight>
                <a:srgbClr val="FFFFFF"/>
              </a:highlight>
            </a:endParaRPr>
          </a:p>
        </p:txBody>
      </p:sp>
      <p:sp>
        <p:nvSpPr>
          <p:cNvPr id="449" name="Google Shape;449;p47"/>
          <p:cNvSpPr txBox="1"/>
          <p:nvPr/>
        </p:nvSpPr>
        <p:spPr>
          <a:xfrm>
            <a:off x="548197"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04</a:t>
            </a:r>
            <a:endParaRPr sz="2000" b="1">
              <a:solidFill>
                <a:schemeClr val="lt1"/>
              </a:solidFill>
              <a:latin typeface="Arial"/>
              <a:ea typeface="Arial"/>
              <a:cs typeface="Arial"/>
              <a:sym typeface="Arial"/>
            </a:endParaRPr>
          </a:p>
        </p:txBody>
      </p:sp>
      <p:sp>
        <p:nvSpPr>
          <p:cNvPr id="450" name="Google Shape;450;p47"/>
          <p:cNvSpPr txBox="1"/>
          <p:nvPr/>
        </p:nvSpPr>
        <p:spPr>
          <a:xfrm>
            <a:off x="548200" y="1245825"/>
            <a:ext cx="81726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1D1C1D"/>
              </a:buClr>
              <a:buSzPts val="1600"/>
              <a:buChar char="-"/>
            </a:pPr>
            <a:r>
              <a:rPr lang="ko-KR" sz="1600">
                <a:solidFill>
                  <a:srgbClr val="1D1C1D"/>
                </a:solidFill>
                <a:highlight>
                  <a:schemeClr val="lt1"/>
                </a:highlight>
              </a:rPr>
              <a:t>In CH2O, there’s not much significant visible difference between groups.</a:t>
            </a:r>
            <a:endParaRPr/>
          </a:p>
        </p:txBody>
      </p:sp>
      <p:pic>
        <p:nvPicPr>
          <p:cNvPr id="451" name="Google Shape;451;p47"/>
          <p:cNvPicPr preferRelativeResize="0"/>
          <p:nvPr/>
        </p:nvPicPr>
        <p:blipFill>
          <a:blip r:embed="rId3">
            <a:alphaModFix/>
          </a:blip>
          <a:stretch>
            <a:fillRect/>
          </a:stretch>
        </p:blipFill>
        <p:spPr>
          <a:xfrm>
            <a:off x="1261288" y="2107988"/>
            <a:ext cx="4620528" cy="39387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4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57" name="Google Shape;457;p48"/>
          <p:cNvSpPr txBox="1"/>
          <p:nvPr/>
        </p:nvSpPr>
        <p:spPr>
          <a:xfrm>
            <a:off x="799170" y="3044279"/>
            <a:ext cx="198863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b="1">
                <a:solidFill>
                  <a:schemeClr val="lt1"/>
                </a:solidFill>
                <a:latin typeface="Arial"/>
                <a:ea typeface="Arial"/>
                <a:cs typeface="Arial"/>
                <a:sym typeface="Arial"/>
              </a:rPr>
              <a:t>Part 3</a:t>
            </a:r>
            <a:endParaRPr sz="4400" b="1">
              <a:solidFill>
                <a:schemeClr val="lt1"/>
              </a:solidFill>
              <a:latin typeface="Arial"/>
              <a:ea typeface="Arial"/>
              <a:cs typeface="Arial"/>
              <a:sym typeface="Arial"/>
            </a:endParaRPr>
          </a:p>
        </p:txBody>
      </p:sp>
      <p:sp>
        <p:nvSpPr>
          <p:cNvPr id="458" name="Google Shape;458;p48"/>
          <p:cNvSpPr txBox="1"/>
          <p:nvPr/>
        </p:nvSpPr>
        <p:spPr>
          <a:xfrm>
            <a:off x="2787799" y="3044275"/>
            <a:ext cx="5262300" cy="144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b="1">
                <a:solidFill>
                  <a:schemeClr val="lt1"/>
                </a:solidFill>
              </a:rPr>
              <a:t>MODEL SELECTION</a:t>
            </a:r>
            <a:endParaRPr/>
          </a:p>
        </p:txBody>
      </p:sp>
      <p:sp>
        <p:nvSpPr>
          <p:cNvPr id="459" name="Google Shape;459;p48"/>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a:solidFill>
                  <a:schemeClr val="lt1"/>
                </a:solidFill>
                <a:latin typeface="Arial"/>
                <a:ea typeface="Arial"/>
                <a:cs typeface="Arial"/>
                <a:sym typeface="Arial"/>
              </a:rPr>
              <a:t>ⓒSaebyeol Yu. Saebyeol’s PowerPoint</a:t>
            </a:r>
            <a:endParaRPr sz="9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9"/>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5" name="Google Shape;465;p49"/>
          <p:cNvSpPr txBox="1"/>
          <p:nvPr/>
        </p:nvSpPr>
        <p:spPr>
          <a:xfrm>
            <a:off x="1718718" y="335362"/>
            <a:ext cx="22110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Pipeline</a:t>
            </a:r>
            <a:endParaRPr/>
          </a:p>
        </p:txBody>
      </p:sp>
      <p:sp>
        <p:nvSpPr>
          <p:cNvPr id="466" name="Google Shape;466;p49"/>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grpSp>
        <p:nvGrpSpPr>
          <p:cNvPr id="467" name="Google Shape;467;p49"/>
          <p:cNvGrpSpPr/>
          <p:nvPr/>
        </p:nvGrpSpPr>
        <p:grpSpPr>
          <a:xfrm>
            <a:off x="1074550" y="1641085"/>
            <a:ext cx="4001918" cy="3971579"/>
            <a:chOff x="3915579" y="1761954"/>
            <a:chExt cx="4360813" cy="4327753"/>
          </a:xfrm>
        </p:grpSpPr>
        <p:sp>
          <p:nvSpPr>
            <p:cNvPr id="468" name="Google Shape;468;p49"/>
            <p:cNvSpPr/>
            <p:nvPr/>
          </p:nvSpPr>
          <p:spPr>
            <a:xfrm>
              <a:off x="3915592" y="1761954"/>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9"/>
            <p:cNvSpPr/>
            <p:nvPr/>
          </p:nvSpPr>
          <p:spPr>
            <a:xfrm>
              <a:off x="3915592" y="5305807"/>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49"/>
            <p:cNvSpPr/>
            <p:nvPr/>
          </p:nvSpPr>
          <p:spPr>
            <a:xfrm>
              <a:off x="3915579" y="2972360"/>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49"/>
            <p:cNvSpPr/>
            <p:nvPr/>
          </p:nvSpPr>
          <p:spPr>
            <a:xfrm>
              <a:off x="3915579" y="4196916"/>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72" name="Google Shape;472;p49"/>
          <p:cNvSpPr txBox="1"/>
          <p:nvPr/>
        </p:nvSpPr>
        <p:spPr>
          <a:xfrm>
            <a:off x="2184650" y="2922349"/>
            <a:ext cx="1781400" cy="1015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ko-KR" sz="2000" b="1">
                <a:solidFill>
                  <a:schemeClr val="dk1"/>
                </a:solidFill>
              </a:rPr>
              <a:t>LGBM</a:t>
            </a:r>
            <a:endParaRPr sz="2000" b="1">
              <a:solidFill>
                <a:schemeClr val="dk1"/>
              </a:solidFill>
            </a:endParaRPr>
          </a:p>
          <a:p>
            <a:pPr marL="0" lvl="0" indent="0" algn="ctr" rtl="0">
              <a:spcBef>
                <a:spcPts val="0"/>
              </a:spcBef>
              <a:spcAft>
                <a:spcPts val="0"/>
              </a:spcAft>
              <a:buNone/>
            </a:pPr>
            <a:endParaRPr sz="2000" b="1">
              <a:solidFill>
                <a:schemeClr val="dk1"/>
              </a:solidFill>
            </a:endParaRPr>
          </a:p>
          <a:p>
            <a:pPr marL="0" marR="0" lvl="0" indent="0" algn="ctr" rtl="0">
              <a:spcBef>
                <a:spcPts val="0"/>
              </a:spcBef>
              <a:spcAft>
                <a:spcPts val="0"/>
              </a:spcAft>
              <a:buNone/>
            </a:pPr>
            <a:endParaRPr sz="2000" b="1">
              <a:solidFill>
                <a:schemeClr val="dk1"/>
              </a:solidFill>
            </a:endParaRPr>
          </a:p>
        </p:txBody>
      </p:sp>
      <p:sp>
        <p:nvSpPr>
          <p:cNvPr id="473" name="Google Shape;473;p49"/>
          <p:cNvSpPr txBox="1"/>
          <p:nvPr/>
        </p:nvSpPr>
        <p:spPr>
          <a:xfrm>
            <a:off x="2184654" y="4029653"/>
            <a:ext cx="1781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XGBoost</a:t>
            </a:r>
            <a:endParaRPr b="1"/>
          </a:p>
        </p:txBody>
      </p:sp>
      <p:sp>
        <p:nvSpPr>
          <p:cNvPr id="474" name="Google Shape;474;p49"/>
          <p:cNvSpPr txBox="1"/>
          <p:nvPr/>
        </p:nvSpPr>
        <p:spPr>
          <a:xfrm>
            <a:off x="1919300" y="5022200"/>
            <a:ext cx="2329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RandomForest</a:t>
            </a:r>
            <a:endParaRPr sz="2000" b="1"/>
          </a:p>
        </p:txBody>
      </p:sp>
      <p:sp>
        <p:nvSpPr>
          <p:cNvPr id="475" name="Google Shape;475;p49"/>
          <p:cNvSpPr txBox="1"/>
          <p:nvPr/>
        </p:nvSpPr>
        <p:spPr>
          <a:xfrm>
            <a:off x="7031741" y="2108802"/>
            <a:ext cx="3134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476" name="Google Shape;476;p49"/>
          <p:cNvSpPr txBox="1"/>
          <p:nvPr/>
        </p:nvSpPr>
        <p:spPr>
          <a:xfrm>
            <a:off x="1741550" y="1808150"/>
            <a:ext cx="2844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Gradient Boosting</a:t>
            </a:r>
            <a:endParaRPr sz="1600" b="1"/>
          </a:p>
        </p:txBody>
      </p:sp>
      <p:sp>
        <p:nvSpPr>
          <p:cNvPr id="477" name="Google Shape;477;p49"/>
          <p:cNvSpPr txBox="1"/>
          <p:nvPr/>
        </p:nvSpPr>
        <p:spPr>
          <a:xfrm>
            <a:off x="5922500" y="2158475"/>
            <a:ext cx="5352600" cy="1736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ko-KR" sz="1800"/>
              <a:t>We compared 4 baseline models to see which one shows the best performance.</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Char char="-"/>
            </a:pPr>
            <a:r>
              <a:rPr lang="ko-KR" sz="1800"/>
              <a:t>We followed the recommended pipeline method to prevent data leakage.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0"/>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50"/>
          <p:cNvSpPr txBox="1"/>
          <p:nvPr/>
        </p:nvSpPr>
        <p:spPr>
          <a:xfrm>
            <a:off x="1718718" y="335362"/>
            <a:ext cx="2211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b="1">
                <a:solidFill>
                  <a:srgbClr val="2B2929"/>
                </a:solidFill>
              </a:rPr>
              <a:t>Pipeline</a:t>
            </a:r>
            <a:endParaRPr/>
          </a:p>
        </p:txBody>
      </p:sp>
      <p:sp>
        <p:nvSpPr>
          <p:cNvPr id="484" name="Google Shape;484;p50"/>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grpSp>
        <p:nvGrpSpPr>
          <p:cNvPr id="485" name="Google Shape;485;p50"/>
          <p:cNvGrpSpPr/>
          <p:nvPr/>
        </p:nvGrpSpPr>
        <p:grpSpPr>
          <a:xfrm>
            <a:off x="1074550" y="1641085"/>
            <a:ext cx="4001918" cy="3971579"/>
            <a:chOff x="3915579" y="1761954"/>
            <a:chExt cx="4360813" cy="4327753"/>
          </a:xfrm>
        </p:grpSpPr>
        <p:sp>
          <p:nvSpPr>
            <p:cNvPr id="486" name="Google Shape;486;p50"/>
            <p:cNvSpPr/>
            <p:nvPr/>
          </p:nvSpPr>
          <p:spPr>
            <a:xfrm>
              <a:off x="3915592" y="1761954"/>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7" name="Google Shape;487;p50"/>
            <p:cNvSpPr/>
            <p:nvPr/>
          </p:nvSpPr>
          <p:spPr>
            <a:xfrm>
              <a:off x="3915592" y="5305807"/>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8" name="Google Shape;488;p50"/>
            <p:cNvSpPr/>
            <p:nvPr/>
          </p:nvSpPr>
          <p:spPr>
            <a:xfrm>
              <a:off x="3915579" y="2972360"/>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50"/>
            <p:cNvSpPr/>
            <p:nvPr/>
          </p:nvSpPr>
          <p:spPr>
            <a:xfrm>
              <a:off x="3915579" y="4196916"/>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90" name="Google Shape;490;p50"/>
          <p:cNvSpPr txBox="1"/>
          <p:nvPr/>
        </p:nvSpPr>
        <p:spPr>
          <a:xfrm>
            <a:off x="1741550" y="1808150"/>
            <a:ext cx="2844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Gradient Boosting</a:t>
            </a:r>
            <a:endParaRPr sz="1600" b="1"/>
          </a:p>
        </p:txBody>
      </p:sp>
      <p:sp>
        <p:nvSpPr>
          <p:cNvPr id="491" name="Google Shape;491;p50"/>
          <p:cNvSpPr txBox="1"/>
          <p:nvPr/>
        </p:nvSpPr>
        <p:spPr>
          <a:xfrm>
            <a:off x="2184650" y="2922349"/>
            <a:ext cx="1781400" cy="1015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ko-KR" sz="2000" b="1">
                <a:solidFill>
                  <a:schemeClr val="dk1"/>
                </a:solidFill>
              </a:rPr>
              <a:t>LGBM</a:t>
            </a:r>
            <a:endParaRPr sz="2000" b="1">
              <a:solidFill>
                <a:schemeClr val="dk1"/>
              </a:solidFill>
            </a:endParaRPr>
          </a:p>
          <a:p>
            <a:pPr marL="0" lvl="0" indent="0" algn="ctr" rtl="0">
              <a:spcBef>
                <a:spcPts val="0"/>
              </a:spcBef>
              <a:spcAft>
                <a:spcPts val="0"/>
              </a:spcAft>
              <a:buNone/>
            </a:pPr>
            <a:endParaRPr sz="2000" b="1">
              <a:solidFill>
                <a:schemeClr val="dk1"/>
              </a:solidFill>
            </a:endParaRPr>
          </a:p>
          <a:p>
            <a:pPr marL="0" marR="0" lvl="0" indent="0" algn="ctr" rtl="0">
              <a:spcBef>
                <a:spcPts val="0"/>
              </a:spcBef>
              <a:spcAft>
                <a:spcPts val="0"/>
              </a:spcAft>
              <a:buNone/>
            </a:pPr>
            <a:endParaRPr sz="2000" b="1">
              <a:solidFill>
                <a:schemeClr val="dk1"/>
              </a:solidFill>
            </a:endParaRPr>
          </a:p>
        </p:txBody>
      </p:sp>
      <p:sp>
        <p:nvSpPr>
          <p:cNvPr id="492" name="Google Shape;492;p50"/>
          <p:cNvSpPr txBox="1"/>
          <p:nvPr/>
        </p:nvSpPr>
        <p:spPr>
          <a:xfrm>
            <a:off x="2184654" y="4029653"/>
            <a:ext cx="1781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XGBoost</a:t>
            </a:r>
            <a:endParaRPr b="1"/>
          </a:p>
        </p:txBody>
      </p:sp>
      <p:sp>
        <p:nvSpPr>
          <p:cNvPr id="493" name="Google Shape;493;p50"/>
          <p:cNvSpPr txBox="1"/>
          <p:nvPr/>
        </p:nvSpPr>
        <p:spPr>
          <a:xfrm>
            <a:off x="1919300" y="5022200"/>
            <a:ext cx="2329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RandomForest</a:t>
            </a:r>
            <a:endParaRPr sz="2000" b="1"/>
          </a:p>
        </p:txBody>
      </p:sp>
      <p:sp>
        <p:nvSpPr>
          <p:cNvPr id="494" name="Google Shape;494;p50"/>
          <p:cNvSpPr/>
          <p:nvPr/>
        </p:nvSpPr>
        <p:spPr>
          <a:xfrm>
            <a:off x="6612375" y="1597800"/>
            <a:ext cx="4996800" cy="4136700"/>
          </a:xfrm>
          <a:prstGeom prst="rect">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5" name="Google Shape;495;p50"/>
          <p:cNvSpPr txBox="1"/>
          <p:nvPr/>
        </p:nvSpPr>
        <p:spPr>
          <a:xfrm>
            <a:off x="6964454" y="3259698"/>
            <a:ext cx="42927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a:p>
        </p:txBody>
      </p:sp>
      <p:sp>
        <p:nvSpPr>
          <p:cNvPr id="496" name="Google Shape;496;p50"/>
          <p:cNvSpPr txBox="1"/>
          <p:nvPr/>
        </p:nvSpPr>
        <p:spPr>
          <a:xfrm>
            <a:off x="7031741" y="2108802"/>
            <a:ext cx="3134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cxnSp>
        <p:nvCxnSpPr>
          <p:cNvPr id="497" name="Google Shape;497;p50"/>
          <p:cNvCxnSpPr/>
          <p:nvPr/>
        </p:nvCxnSpPr>
        <p:spPr>
          <a:xfrm>
            <a:off x="6964447" y="2108793"/>
            <a:ext cx="4292700" cy="0"/>
          </a:xfrm>
          <a:prstGeom prst="straightConnector1">
            <a:avLst/>
          </a:prstGeom>
          <a:noFill/>
          <a:ln w="9525" cap="flat" cmpd="sng">
            <a:solidFill>
              <a:srgbClr val="7F7C7C"/>
            </a:solidFill>
            <a:prstDash val="solid"/>
            <a:miter lim="800000"/>
            <a:headEnd type="none" w="sm" len="sm"/>
            <a:tailEnd type="none" w="sm" len="sm"/>
          </a:ln>
        </p:spPr>
      </p:cxnSp>
      <p:sp>
        <p:nvSpPr>
          <p:cNvPr id="498" name="Google Shape;498;p50"/>
          <p:cNvSpPr/>
          <p:nvPr/>
        </p:nvSpPr>
        <p:spPr>
          <a:xfrm>
            <a:off x="1069525" y="2724075"/>
            <a:ext cx="4002000" cy="786300"/>
          </a:xfrm>
          <a:prstGeom prst="rect">
            <a:avLst/>
          </a:prstGeom>
          <a:noFill/>
          <a:ln w="114300" cap="flat" cmpd="sng">
            <a:solidFill>
              <a:schemeClr val="accen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9" name="Google Shape;499;p50"/>
          <p:cNvSpPr txBox="1"/>
          <p:nvPr/>
        </p:nvSpPr>
        <p:spPr>
          <a:xfrm>
            <a:off x="6964450" y="2120275"/>
            <a:ext cx="4395900" cy="3084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ko-KR" sz="1600">
                <a:solidFill>
                  <a:schemeClr val="dk1"/>
                </a:solidFill>
              </a:rPr>
              <a:t>Utilizes a leaf-centered tree growth method, prioritizing leaf creation to minimize data loss</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Enables fast learning speed and efficient memory usage, suitable for high-dimensional and large-scale datasets</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Particularly effective for processing large amounts of data quickly due to its lightweight design </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1"/>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51"/>
          <p:cNvSpPr txBox="1"/>
          <p:nvPr/>
        </p:nvSpPr>
        <p:spPr>
          <a:xfrm>
            <a:off x="1718718" y="335362"/>
            <a:ext cx="22110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Pipeline</a:t>
            </a:r>
            <a:endParaRPr sz="2400" b="1">
              <a:solidFill>
                <a:srgbClr val="2B2929"/>
              </a:solidFill>
            </a:endParaRPr>
          </a:p>
        </p:txBody>
      </p:sp>
      <p:sp>
        <p:nvSpPr>
          <p:cNvPr id="506" name="Google Shape;506;p51"/>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grpSp>
        <p:nvGrpSpPr>
          <p:cNvPr id="507" name="Google Shape;507;p51"/>
          <p:cNvGrpSpPr/>
          <p:nvPr/>
        </p:nvGrpSpPr>
        <p:grpSpPr>
          <a:xfrm>
            <a:off x="1074550" y="1641085"/>
            <a:ext cx="4001918" cy="3971579"/>
            <a:chOff x="3915579" y="1761954"/>
            <a:chExt cx="4360813" cy="4327753"/>
          </a:xfrm>
        </p:grpSpPr>
        <p:sp>
          <p:nvSpPr>
            <p:cNvPr id="508" name="Google Shape;508;p51"/>
            <p:cNvSpPr/>
            <p:nvPr/>
          </p:nvSpPr>
          <p:spPr>
            <a:xfrm>
              <a:off x="3915592" y="1761954"/>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51"/>
            <p:cNvSpPr/>
            <p:nvPr/>
          </p:nvSpPr>
          <p:spPr>
            <a:xfrm>
              <a:off x="3915592" y="5305807"/>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51"/>
            <p:cNvSpPr/>
            <p:nvPr/>
          </p:nvSpPr>
          <p:spPr>
            <a:xfrm>
              <a:off x="3915579" y="2972360"/>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51"/>
            <p:cNvSpPr/>
            <p:nvPr/>
          </p:nvSpPr>
          <p:spPr>
            <a:xfrm>
              <a:off x="3915579" y="4196916"/>
              <a:ext cx="4360800" cy="783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12" name="Google Shape;512;p51"/>
          <p:cNvSpPr txBox="1"/>
          <p:nvPr/>
        </p:nvSpPr>
        <p:spPr>
          <a:xfrm>
            <a:off x="1741550" y="1808150"/>
            <a:ext cx="2844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Gradient Boosting</a:t>
            </a:r>
            <a:endParaRPr sz="1600" b="1"/>
          </a:p>
        </p:txBody>
      </p:sp>
      <p:sp>
        <p:nvSpPr>
          <p:cNvPr id="513" name="Google Shape;513;p51"/>
          <p:cNvSpPr txBox="1"/>
          <p:nvPr/>
        </p:nvSpPr>
        <p:spPr>
          <a:xfrm>
            <a:off x="2184650" y="2922349"/>
            <a:ext cx="1781400" cy="1015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ko-KR" sz="2000" b="1">
                <a:solidFill>
                  <a:schemeClr val="dk1"/>
                </a:solidFill>
              </a:rPr>
              <a:t>LGBM</a:t>
            </a:r>
            <a:endParaRPr sz="2000" b="1">
              <a:solidFill>
                <a:schemeClr val="dk1"/>
              </a:solidFill>
            </a:endParaRPr>
          </a:p>
          <a:p>
            <a:pPr marL="0" lvl="0" indent="0" algn="ctr" rtl="0">
              <a:spcBef>
                <a:spcPts val="0"/>
              </a:spcBef>
              <a:spcAft>
                <a:spcPts val="0"/>
              </a:spcAft>
              <a:buNone/>
            </a:pPr>
            <a:endParaRPr sz="2000" b="1">
              <a:solidFill>
                <a:schemeClr val="dk1"/>
              </a:solidFill>
            </a:endParaRPr>
          </a:p>
          <a:p>
            <a:pPr marL="0" marR="0" lvl="0" indent="0" algn="ctr" rtl="0">
              <a:spcBef>
                <a:spcPts val="0"/>
              </a:spcBef>
              <a:spcAft>
                <a:spcPts val="0"/>
              </a:spcAft>
              <a:buNone/>
            </a:pPr>
            <a:endParaRPr sz="2000" b="1">
              <a:solidFill>
                <a:schemeClr val="dk1"/>
              </a:solidFill>
            </a:endParaRPr>
          </a:p>
        </p:txBody>
      </p:sp>
      <p:sp>
        <p:nvSpPr>
          <p:cNvPr id="514" name="Google Shape;514;p51"/>
          <p:cNvSpPr txBox="1"/>
          <p:nvPr/>
        </p:nvSpPr>
        <p:spPr>
          <a:xfrm>
            <a:off x="2184654" y="4029653"/>
            <a:ext cx="1781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XGBoost</a:t>
            </a:r>
            <a:endParaRPr b="1"/>
          </a:p>
        </p:txBody>
      </p:sp>
      <p:sp>
        <p:nvSpPr>
          <p:cNvPr id="515" name="Google Shape;515;p51"/>
          <p:cNvSpPr txBox="1"/>
          <p:nvPr/>
        </p:nvSpPr>
        <p:spPr>
          <a:xfrm>
            <a:off x="1919300" y="5022200"/>
            <a:ext cx="2329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dk1"/>
                </a:solidFill>
              </a:rPr>
              <a:t>RandomForest</a:t>
            </a:r>
            <a:endParaRPr sz="2000" b="1"/>
          </a:p>
        </p:txBody>
      </p:sp>
      <p:sp>
        <p:nvSpPr>
          <p:cNvPr id="516" name="Google Shape;516;p51"/>
          <p:cNvSpPr/>
          <p:nvPr/>
        </p:nvSpPr>
        <p:spPr>
          <a:xfrm>
            <a:off x="6612375" y="1597800"/>
            <a:ext cx="4996800" cy="4014900"/>
          </a:xfrm>
          <a:prstGeom prst="rect">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7" name="Google Shape;517;p51"/>
          <p:cNvSpPr txBox="1"/>
          <p:nvPr/>
        </p:nvSpPr>
        <p:spPr>
          <a:xfrm>
            <a:off x="6964454" y="3259698"/>
            <a:ext cx="4292700" cy="30780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endParaRPr/>
          </a:p>
        </p:txBody>
      </p:sp>
      <p:sp>
        <p:nvSpPr>
          <p:cNvPr id="518" name="Google Shape;518;p51"/>
          <p:cNvSpPr txBox="1"/>
          <p:nvPr/>
        </p:nvSpPr>
        <p:spPr>
          <a:xfrm>
            <a:off x="7031741" y="2108802"/>
            <a:ext cx="31341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cxnSp>
        <p:nvCxnSpPr>
          <p:cNvPr id="519" name="Google Shape;519;p51"/>
          <p:cNvCxnSpPr/>
          <p:nvPr/>
        </p:nvCxnSpPr>
        <p:spPr>
          <a:xfrm>
            <a:off x="6964447" y="2108793"/>
            <a:ext cx="4292700" cy="0"/>
          </a:xfrm>
          <a:prstGeom prst="straightConnector1">
            <a:avLst/>
          </a:prstGeom>
          <a:noFill/>
          <a:ln w="9525" cap="flat" cmpd="sng">
            <a:solidFill>
              <a:srgbClr val="7F7C7C"/>
            </a:solidFill>
            <a:prstDash val="solid"/>
            <a:miter lim="800000"/>
            <a:headEnd type="none" w="sm" len="sm"/>
            <a:tailEnd type="none" w="sm" len="sm"/>
          </a:ln>
        </p:spPr>
      </p:cxnSp>
      <p:sp>
        <p:nvSpPr>
          <p:cNvPr id="520" name="Google Shape;520;p51"/>
          <p:cNvSpPr/>
          <p:nvPr/>
        </p:nvSpPr>
        <p:spPr>
          <a:xfrm>
            <a:off x="1074350" y="3836600"/>
            <a:ext cx="4002000" cy="786300"/>
          </a:xfrm>
          <a:prstGeom prst="rect">
            <a:avLst/>
          </a:prstGeom>
          <a:noFill/>
          <a:ln w="114300" cap="flat" cmpd="sng">
            <a:solidFill>
              <a:schemeClr val="accen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51"/>
          <p:cNvSpPr txBox="1"/>
          <p:nvPr/>
        </p:nvSpPr>
        <p:spPr>
          <a:xfrm>
            <a:off x="6912850" y="2122308"/>
            <a:ext cx="4395900" cy="3084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ko-KR" sz="1600">
                <a:solidFill>
                  <a:schemeClr val="dk1"/>
                </a:solidFill>
              </a:rPr>
              <a:t>Provides high speed and efficiency while maximizing prediction accuracy</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Includes a regularization function to prevent overfitting, ensuring robust performance on complex datasets</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Widely used in machine learning due to its optimization for processing large datasets and excellent prediction performance </a:t>
            </a:r>
            <a:endParaRPr sz="1600">
              <a:solidFill>
                <a:schemeClr val="dk1"/>
              </a:solidFill>
            </a:endParaRPr>
          </a:p>
        </p:txBody>
      </p:sp>
      <p:sp>
        <p:nvSpPr>
          <p:cNvPr id="522" name="Google Shape;522;p51"/>
          <p:cNvSpPr txBox="1"/>
          <p:nvPr/>
        </p:nvSpPr>
        <p:spPr>
          <a:xfrm>
            <a:off x="6147050" y="1384550"/>
            <a:ext cx="565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2"/>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52"/>
          <p:cNvSpPr txBox="1"/>
          <p:nvPr/>
        </p:nvSpPr>
        <p:spPr>
          <a:xfrm>
            <a:off x="1718727" y="335350"/>
            <a:ext cx="27990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b="1">
                <a:solidFill>
                  <a:srgbClr val="2B2929"/>
                </a:solidFill>
              </a:rPr>
              <a:t>Model Training</a:t>
            </a:r>
            <a:endParaRPr/>
          </a:p>
        </p:txBody>
      </p:sp>
      <p:sp>
        <p:nvSpPr>
          <p:cNvPr id="529" name="Google Shape;529;p52"/>
          <p:cNvSpPr txBox="1"/>
          <p:nvPr/>
        </p:nvSpPr>
        <p:spPr>
          <a:xfrm>
            <a:off x="548198" y="375058"/>
            <a:ext cx="78258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02</a:t>
            </a:r>
            <a:endParaRPr sz="2000" b="1">
              <a:solidFill>
                <a:schemeClr val="lt1"/>
              </a:solidFill>
              <a:latin typeface="Arial"/>
              <a:ea typeface="Arial"/>
              <a:cs typeface="Arial"/>
              <a:sym typeface="Arial"/>
            </a:endParaRPr>
          </a:p>
        </p:txBody>
      </p:sp>
      <p:sp>
        <p:nvSpPr>
          <p:cNvPr id="530" name="Google Shape;530;p52"/>
          <p:cNvSpPr/>
          <p:nvPr/>
        </p:nvSpPr>
        <p:spPr>
          <a:xfrm>
            <a:off x="490538" y="1334166"/>
            <a:ext cx="5551500" cy="4805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1" name="Google Shape;531;p52"/>
          <p:cNvSpPr/>
          <p:nvPr/>
        </p:nvSpPr>
        <p:spPr>
          <a:xfrm>
            <a:off x="7743825" y="2993725"/>
            <a:ext cx="4191300" cy="1399800"/>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2" name="Google Shape;532;p52"/>
          <p:cNvSpPr/>
          <p:nvPr/>
        </p:nvSpPr>
        <p:spPr>
          <a:xfrm>
            <a:off x="5751612" y="4806445"/>
            <a:ext cx="3933900" cy="1399800"/>
          </a:xfrm>
          <a:prstGeom prst="chevron">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3" name="Google Shape;533;p52"/>
          <p:cNvSpPr/>
          <p:nvPr/>
        </p:nvSpPr>
        <p:spPr>
          <a:xfrm>
            <a:off x="363450" y="4806408"/>
            <a:ext cx="3933900" cy="1399800"/>
          </a:xfrm>
          <a:prstGeom prst="homePlat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4" name="Google Shape;534;p52"/>
          <p:cNvSpPr txBox="1"/>
          <p:nvPr/>
        </p:nvSpPr>
        <p:spPr>
          <a:xfrm>
            <a:off x="901813" y="5275454"/>
            <a:ext cx="349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rgbClr val="6C6767"/>
                </a:solidFill>
              </a:rPr>
              <a:t>Target Encoding</a:t>
            </a:r>
            <a:endParaRPr/>
          </a:p>
        </p:txBody>
      </p:sp>
      <p:sp>
        <p:nvSpPr>
          <p:cNvPr id="535" name="Google Shape;535;p52"/>
          <p:cNvSpPr txBox="1"/>
          <p:nvPr/>
        </p:nvSpPr>
        <p:spPr>
          <a:xfrm>
            <a:off x="6725232" y="5275512"/>
            <a:ext cx="2396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lt1"/>
                </a:solidFill>
              </a:rPr>
              <a:t>Cross-validation</a:t>
            </a:r>
            <a:endParaRPr/>
          </a:p>
        </p:txBody>
      </p:sp>
      <p:sp>
        <p:nvSpPr>
          <p:cNvPr id="536" name="Google Shape;536;p52"/>
          <p:cNvSpPr txBox="1"/>
          <p:nvPr/>
        </p:nvSpPr>
        <p:spPr>
          <a:xfrm>
            <a:off x="8612973" y="3462775"/>
            <a:ext cx="36429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lt1"/>
                </a:solidFill>
              </a:rPr>
              <a:t>Parameter Tuning</a:t>
            </a:r>
            <a:endParaRPr/>
          </a:p>
        </p:txBody>
      </p:sp>
      <p:sp>
        <p:nvSpPr>
          <p:cNvPr id="537" name="Google Shape;537;p52"/>
          <p:cNvSpPr txBox="1"/>
          <p:nvPr/>
        </p:nvSpPr>
        <p:spPr>
          <a:xfrm>
            <a:off x="3226348" y="1657388"/>
            <a:ext cx="5739300" cy="923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400" b="1">
                <a:solidFill>
                  <a:srgbClr val="2B2929"/>
                </a:solidFill>
                <a:latin typeface="Arial"/>
                <a:ea typeface="Arial"/>
                <a:cs typeface="Arial"/>
                <a:sym typeface="Arial"/>
              </a:rPr>
              <a:t>K</a:t>
            </a:r>
            <a:r>
              <a:rPr lang="ko-KR" sz="5400" b="1">
                <a:solidFill>
                  <a:srgbClr val="2B2929"/>
                </a:solidFill>
              </a:rPr>
              <a:t>ey Factors</a:t>
            </a:r>
            <a:endParaRPr sz="5400" b="1">
              <a:solidFill>
                <a:srgbClr val="2B2929"/>
              </a:solidFill>
              <a:latin typeface="Arial"/>
              <a:ea typeface="Arial"/>
              <a:cs typeface="Arial"/>
              <a:sym typeface="Arial"/>
            </a:endParaRPr>
          </a:p>
        </p:txBody>
      </p:sp>
      <p:sp>
        <p:nvSpPr>
          <p:cNvPr id="538" name="Google Shape;538;p52"/>
          <p:cNvSpPr/>
          <p:nvPr/>
        </p:nvSpPr>
        <p:spPr>
          <a:xfrm>
            <a:off x="2551212" y="2977645"/>
            <a:ext cx="3933900" cy="1399800"/>
          </a:xfrm>
          <a:prstGeom prst="chevron">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9" name="Google Shape;539;p52"/>
          <p:cNvSpPr txBox="1"/>
          <p:nvPr/>
        </p:nvSpPr>
        <p:spPr>
          <a:xfrm>
            <a:off x="3240348" y="3453317"/>
            <a:ext cx="31656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accent2"/>
                </a:solidFill>
              </a:rPr>
              <a:t>Feature Engineering</a:t>
            </a:r>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3"/>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5" name="Google Shape;545;p53"/>
          <p:cNvSpPr txBox="1"/>
          <p:nvPr/>
        </p:nvSpPr>
        <p:spPr>
          <a:xfrm>
            <a:off x="1590329" y="335358"/>
            <a:ext cx="21105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LightGBM</a:t>
            </a: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46" name="Google Shape;546;p53"/>
          <p:cNvSpPr txBox="1"/>
          <p:nvPr/>
        </p:nvSpPr>
        <p:spPr>
          <a:xfrm>
            <a:off x="700598" y="375058"/>
            <a:ext cx="7827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a:solidFill>
                  <a:schemeClr val="lt1"/>
                </a:solidFill>
              </a:rPr>
              <a:t>0</a:t>
            </a:r>
            <a:r>
              <a:rPr lang="ko-KR" sz="2000" b="1">
                <a:solidFill>
                  <a:schemeClr val="lt1"/>
                </a:solidFill>
                <a:latin typeface="Arial"/>
                <a:ea typeface="Arial"/>
                <a:cs typeface="Arial"/>
                <a:sym typeface="Arial"/>
              </a:rPr>
              <a:t>3</a:t>
            </a:r>
            <a:endParaRPr sz="2000" b="1">
              <a:solidFill>
                <a:schemeClr val="lt1"/>
              </a:solidFill>
              <a:latin typeface="Arial"/>
              <a:ea typeface="Arial"/>
              <a:cs typeface="Arial"/>
              <a:sym typeface="Arial"/>
            </a:endParaRPr>
          </a:p>
        </p:txBody>
      </p:sp>
      <p:graphicFrame>
        <p:nvGraphicFramePr>
          <p:cNvPr id="547" name="Google Shape;547;p53"/>
          <p:cNvGraphicFramePr/>
          <p:nvPr/>
        </p:nvGraphicFramePr>
        <p:xfrm>
          <a:off x="1233989" y="1698359"/>
          <a:ext cx="9505825" cy="194061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tc>
                <a:tc>
                  <a:txBody>
                    <a:bodyPr/>
                    <a:lstStyle/>
                    <a:p>
                      <a:pPr marL="0" lvl="0" indent="0" algn="l" rtl="0">
                        <a:spcBef>
                          <a:spcPts val="0"/>
                        </a:spcBef>
                        <a:spcAft>
                          <a:spcPts val="0"/>
                        </a:spcAft>
                        <a:buNone/>
                      </a:pPr>
                      <a:r>
                        <a:rPr lang="ko-KR" sz="1200"/>
                        <a:t>Target encoding</a:t>
                      </a:r>
                      <a:endParaRPr sz="1200"/>
                    </a:p>
                  </a:txBody>
                  <a:tcPr marL="91450" marR="91450" marT="45725" marB="45725"/>
                </a:tc>
                <a:tc>
                  <a:txBody>
                    <a:bodyPr/>
                    <a:lstStyle/>
                    <a:p>
                      <a:pPr marL="0" marR="0" lvl="0" indent="0" algn="l" rtl="0">
                        <a:spcBef>
                          <a:spcPts val="0"/>
                        </a:spcBef>
                        <a:spcAft>
                          <a:spcPts val="0"/>
                        </a:spcAft>
                        <a:buNone/>
                      </a:pPr>
                      <a:r>
                        <a:rPr lang="ko-KR" sz="1200"/>
                        <a:t>Derived variables</a:t>
                      </a:r>
                      <a:endParaRPr/>
                    </a:p>
                  </a:txBody>
                  <a:tcPr marL="91450" marR="91450" marT="45725" marB="45725"/>
                </a:tc>
                <a:tc>
                  <a:txBody>
                    <a:bodyPr/>
                    <a:lstStyle/>
                    <a:p>
                      <a:pPr marL="0" marR="0" lvl="0" indent="0" algn="l" rtl="0">
                        <a:spcBef>
                          <a:spcPts val="0"/>
                        </a:spcBef>
                        <a:spcAft>
                          <a:spcPts val="0"/>
                        </a:spcAft>
                        <a:buNone/>
                      </a:pPr>
                      <a:r>
                        <a:rPr lang="ko-KR" sz="1200"/>
                        <a:t>Cross-validation</a:t>
                      </a:r>
                      <a:endParaRPr/>
                    </a:p>
                  </a:txBody>
                  <a:tcPr marL="91450" marR="91450" marT="45725" marB="45725"/>
                </a:tc>
                <a:tc>
                  <a:txBody>
                    <a:bodyPr/>
                    <a:lstStyle/>
                    <a:p>
                      <a:pPr marL="0" marR="0" lvl="0" indent="0" algn="l" rtl="0">
                        <a:spcBef>
                          <a:spcPts val="0"/>
                        </a:spcBef>
                        <a:spcAft>
                          <a:spcPts val="0"/>
                        </a:spcAft>
                        <a:buNone/>
                      </a:pPr>
                      <a:r>
                        <a:rPr lang="ko-KR" sz="1200"/>
                        <a:t>Hyperparameter tuning</a:t>
                      </a:r>
                      <a:endParaRPr/>
                    </a:p>
                  </a:txBody>
                  <a:tcPr marL="91450" marR="91450" marT="45725" marB="45725"/>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Private score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ko-KR" sz="1200" u="none" strike="noStrike" cap="none"/>
                        <a:t>LightGBM</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0.91378</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0.91401</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0.90435</a:t>
                      </a:r>
                      <a:endParaRPr sz="1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ko-KR" sz="1200"/>
                        <a:t>LightGBM</a:t>
                      </a:r>
                      <a:endParaRPr sz="1200"/>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0.91308</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0.91293</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0.90354</a:t>
                      </a:r>
                      <a:endParaRPr sz="12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ko-KR" sz="1200"/>
                        <a:t>LightGBM</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0.907</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0.9104</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0.90408</a:t>
                      </a:r>
                      <a:endParaRPr sz="12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ko-KR" sz="1200"/>
                        <a:t>LightGBM</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0.935</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0.9057</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0.90534</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48" name="Google Shape;548;p53"/>
          <p:cNvSpPr txBox="1"/>
          <p:nvPr/>
        </p:nvSpPr>
        <p:spPr>
          <a:xfrm>
            <a:off x="1024025" y="4007875"/>
            <a:ext cx="10333500" cy="2667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ko-KR" sz="2000">
                <a:solidFill>
                  <a:schemeClr val="dk1"/>
                </a:solidFill>
              </a:rPr>
              <a:t>Based on the gap between public and private score, we can see that conducting cross-validation 5 times significantly reduced overfitting.</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ko-KR" sz="2000">
                <a:solidFill>
                  <a:schemeClr val="dk1"/>
                </a:solidFill>
              </a:rPr>
              <a:t>Conducting target encoding and feature engineering helps improve the performance of the model.</a:t>
            </a:r>
            <a:endParaRPr sz="20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endParaRPr sz="2600">
              <a:solidFill>
                <a:schemeClr val="dk1"/>
              </a:solidFill>
            </a:endParaRPr>
          </a:p>
        </p:txBody>
      </p:sp>
      <p:sp>
        <p:nvSpPr>
          <p:cNvPr id="549" name="Google Shape;549;p53"/>
          <p:cNvSpPr/>
          <p:nvPr/>
        </p:nvSpPr>
        <p:spPr>
          <a:xfrm>
            <a:off x="1234013" y="3251050"/>
            <a:ext cx="9505800" cy="387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4"/>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5" name="Google Shape;555;p54"/>
          <p:cNvSpPr txBox="1"/>
          <p:nvPr/>
        </p:nvSpPr>
        <p:spPr>
          <a:xfrm>
            <a:off x="1566332" y="344783"/>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XGBoost</a:t>
            </a: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56" name="Google Shape;556;p54"/>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04</a:t>
            </a:r>
            <a:endParaRPr sz="2000" b="1">
              <a:solidFill>
                <a:schemeClr val="lt1"/>
              </a:solidFill>
              <a:latin typeface="Arial"/>
              <a:ea typeface="Arial"/>
              <a:cs typeface="Arial"/>
              <a:sym typeface="Arial"/>
            </a:endParaRPr>
          </a:p>
        </p:txBody>
      </p:sp>
      <p:graphicFrame>
        <p:nvGraphicFramePr>
          <p:cNvPr id="557" name="Google Shape;557;p54"/>
          <p:cNvGraphicFramePr/>
          <p:nvPr/>
        </p:nvGraphicFramePr>
        <p:xfrm>
          <a:off x="1229889" y="1921759"/>
          <a:ext cx="9505825" cy="156976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tc>
                <a:tc>
                  <a:txBody>
                    <a:bodyPr/>
                    <a:lstStyle/>
                    <a:p>
                      <a:pPr marL="0" lvl="0" indent="0" algn="l" rtl="0">
                        <a:spcBef>
                          <a:spcPts val="0"/>
                        </a:spcBef>
                        <a:spcAft>
                          <a:spcPts val="0"/>
                        </a:spcAft>
                        <a:buNone/>
                      </a:pPr>
                      <a:r>
                        <a:rPr lang="ko-KR" sz="1200"/>
                        <a:t>Target encoding</a:t>
                      </a:r>
                      <a:endParaRPr sz="1200"/>
                    </a:p>
                  </a:txBody>
                  <a:tcPr marL="91450" marR="91450" marT="45725" marB="45725"/>
                </a:tc>
                <a:tc>
                  <a:txBody>
                    <a:bodyPr/>
                    <a:lstStyle/>
                    <a:p>
                      <a:pPr marL="0" lvl="0" indent="0" algn="l" rtl="0">
                        <a:spcBef>
                          <a:spcPts val="0"/>
                        </a:spcBef>
                        <a:spcAft>
                          <a:spcPts val="0"/>
                        </a:spcAft>
                        <a:buNone/>
                      </a:pPr>
                      <a:r>
                        <a:rPr lang="ko-KR" sz="1200"/>
                        <a:t>Derived variables</a:t>
                      </a:r>
                      <a:endParaRPr sz="1200"/>
                    </a:p>
                  </a:txBody>
                  <a:tcPr marL="91450" marR="91450" marT="45725" marB="45725"/>
                </a:tc>
                <a:tc>
                  <a:txBody>
                    <a:bodyPr/>
                    <a:lstStyle/>
                    <a:p>
                      <a:pPr marL="0" marR="0" lvl="0" indent="0" algn="l" rtl="0">
                        <a:spcBef>
                          <a:spcPts val="0"/>
                        </a:spcBef>
                        <a:spcAft>
                          <a:spcPts val="0"/>
                        </a:spcAft>
                        <a:buNone/>
                      </a:pPr>
                      <a:r>
                        <a:rPr lang="ko-KR" sz="1200"/>
                        <a:t>Cross-validation</a:t>
                      </a:r>
                      <a:endParaRPr/>
                    </a:p>
                  </a:txBody>
                  <a:tcPr marL="91450" marR="91450" marT="45725" marB="45725"/>
                </a:tc>
                <a:tc>
                  <a:txBody>
                    <a:bodyPr/>
                    <a:lstStyle/>
                    <a:p>
                      <a:pPr marL="0" marR="0" lvl="0" indent="0" algn="l" rtl="0">
                        <a:spcBef>
                          <a:spcPts val="0"/>
                        </a:spcBef>
                        <a:spcAft>
                          <a:spcPts val="0"/>
                        </a:spcAft>
                        <a:buNone/>
                      </a:pPr>
                      <a:r>
                        <a:rPr lang="ko-KR" sz="1200"/>
                        <a:t>Hyperparameter tuning</a:t>
                      </a:r>
                      <a:endParaRPr/>
                    </a:p>
                  </a:txBody>
                  <a:tcPr marL="91450" marR="91450" marT="45725" marB="45725"/>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Private Score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ko-KR" sz="1200"/>
                        <a:t>XGBoost</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0.909</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0.91401</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0.90245</a:t>
                      </a:r>
                      <a:endParaRPr sz="12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0.907</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a:t>
                      </a:r>
                      <a:endParaRPr sz="1200" u="none" strike="noStrike" cap="none"/>
                    </a:p>
                  </a:txBody>
                  <a:tcPr marL="91450" marR="91450" marT="45725" marB="45725"/>
                </a:tc>
                <a:tc>
                  <a:txBody>
                    <a:bodyPr/>
                    <a:lstStyle/>
                    <a:p>
                      <a:pPr marL="0" marR="0" lvl="0" indent="0" algn="l" rtl="0">
                        <a:spcBef>
                          <a:spcPts val="0"/>
                        </a:spcBef>
                        <a:spcAft>
                          <a:spcPts val="0"/>
                        </a:spcAft>
                        <a:buNone/>
                      </a:pPr>
                      <a:r>
                        <a:rPr lang="ko-KR" sz="1200"/>
                        <a:t>-</a:t>
                      </a:r>
                      <a:endParaRPr sz="12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0.937</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0.90859</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0.90652</a:t>
                      </a:r>
                      <a:endParaRPr sz="1200" u="none" strike="noStrike" cap="none"/>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58" name="Google Shape;558;p54"/>
          <p:cNvSpPr/>
          <p:nvPr/>
        </p:nvSpPr>
        <p:spPr>
          <a:xfrm>
            <a:off x="1229900" y="3120650"/>
            <a:ext cx="9505800" cy="387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59" name="Google Shape;559;p54"/>
          <p:cNvSpPr txBox="1"/>
          <p:nvPr/>
        </p:nvSpPr>
        <p:spPr>
          <a:xfrm>
            <a:off x="1108375" y="3964500"/>
            <a:ext cx="9309600" cy="839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ko-KR" sz="2000">
                <a:solidFill>
                  <a:schemeClr val="dk1"/>
                </a:solidFill>
              </a:rPr>
              <a:t>XGBoost showed better performance than LGBM under the same condition.</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ko-KR" sz="2000">
                <a:solidFill>
                  <a:schemeClr val="dk1"/>
                </a:solidFill>
              </a:rPr>
              <a:t>Using the model with highest private score, we conducted further experiment to observe the impact of including derived variables in the model and optimizing the number of boosting iterations.</a:t>
            </a:r>
            <a:endParaRPr sz="2000">
              <a:solidFill>
                <a:schemeClr val="dk1"/>
              </a:solidFill>
            </a:endParaRPr>
          </a:p>
          <a:p>
            <a:pPr marL="0" lvl="0" indent="0" algn="l" rtl="0">
              <a:spcBef>
                <a:spcPts val="0"/>
              </a:spcBef>
              <a:spcAft>
                <a:spcPts val="0"/>
              </a:spcAft>
              <a:buNone/>
            </a:pP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8" descr="스프링클스와 같은 작은 줄로 채워진 원"/>
          <p:cNvPicPr preferRelativeResize="0"/>
          <p:nvPr/>
        </p:nvPicPr>
        <p:blipFill rotWithShape="1">
          <a:blip r:embed="rId3">
            <a:alphaModFix/>
          </a:blip>
          <a:srcRect/>
          <a:stretch/>
        </p:blipFill>
        <p:spPr>
          <a:xfrm>
            <a:off x="-1467999" y="-1413534"/>
            <a:ext cx="3988574" cy="3988574"/>
          </a:xfrm>
          <a:prstGeom prst="rect">
            <a:avLst/>
          </a:prstGeom>
          <a:noFill/>
          <a:ln>
            <a:noFill/>
          </a:ln>
        </p:spPr>
      </p:pic>
      <p:sp>
        <p:nvSpPr>
          <p:cNvPr id="190" name="Google Shape;190;p28"/>
          <p:cNvSpPr/>
          <p:nvPr/>
        </p:nvSpPr>
        <p:spPr>
          <a:xfrm>
            <a:off x="363447" y="335362"/>
            <a:ext cx="5732553" cy="57894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28"/>
          <p:cNvSpPr txBox="1"/>
          <p:nvPr/>
        </p:nvSpPr>
        <p:spPr>
          <a:xfrm>
            <a:off x="469626" y="385525"/>
            <a:ext cx="32679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a:solidFill>
                  <a:schemeClr val="lt1"/>
                </a:solidFill>
              </a:rPr>
              <a:t>Table of Contents</a:t>
            </a:r>
            <a:endParaRPr sz="2600"/>
          </a:p>
        </p:txBody>
      </p:sp>
      <p:pic>
        <p:nvPicPr>
          <p:cNvPr id="192" name="Google Shape;192;p28"/>
          <p:cNvPicPr preferRelativeResize="0"/>
          <p:nvPr/>
        </p:nvPicPr>
        <p:blipFill rotWithShape="1">
          <a:blip r:embed="rId4">
            <a:alphaModFix/>
          </a:blip>
          <a:srcRect/>
          <a:stretch/>
        </p:blipFill>
        <p:spPr>
          <a:xfrm>
            <a:off x="6096000" y="0"/>
            <a:ext cx="6096000" cy="6857999"/>
          </a:xfrm>
          <a:prstGeom prst="rect">
            <a:avLst/>
          </a:prstGeom>
          <a:noFill/>
          <a:ln>
            <a:noFill/>
          </a:ln>
        </p:spPr>
      </p:pic>
      <p:sp>
        <p:nvSpPr>
          <p:cNvPr id="193" name="Google Shape;193;p28"/>
          <p:cNvSpPr txBox="1"/>
          <p:nvPr/>
        </p:nvSpPr>
        <p:spPr>
          <a:xfrm>
            <a:off x="1662406" y="1871175"/>
            <a:ext cx="3288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2400" b="1">
                <a:solidFill>
                  <a:schemeClr val="dk1"/>
                </a:solidFill>
                <a:latin typeface="Arial"/>
                <a:ea typeface="Arial"/>
                <a:cs typeface="Arial"/>
                <a:sym typeface="Arial"/>
              </a:rPr>
              <a:t>1</a:t>
            </a:r>
            <a:endParaRPr sz="2400" b="1">
              <a:solidFill>
                <a:schemeClr val="dk1"/>
              </a:solidFill>
              <a:latin typeface="Arial"/>
              <a:ea typeface="Arial"/>
              <a:cs typeface="Arial"/>
              <a:sym typeface="Arial"/>
            </a:endParaRPr>
          </a:p>
        </p:txBody>
      </p:sp>
      <p:sp>
        <p:nvSpPr>
          <p:cNvPr id="194" name="Google Shape;194;p28"/>
          <p:cNvSpPr txBox="1"/>
          <p:nvPr/>
        </p:nvSpPr>
        <p:spPr>
          <a:xfrm>
            <a:off x="2725697" y="1871175"/>
            <a:ext cx="2801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dk1"/>
                </a:solidFill>
              </a:rPr>
              <a:t>INTRODUCTION</a:t>
            </a:r>
            <a:endParaRPr/>
          </a:p>
        </p:txBody>
      </p:sp>
      <p:sp>
        <p:nvSpPr>
          <p:cNvPr id="195" name="Google Shape;195;p28"/>
          <p:cNvSpPr txBox="1"/>
          <p:nvPr/>
        </p:nvSpPr>
        <p:spPr>
          <a:xfrm>
            <a:off x="1619124" y="3042050"/>
            <a:ext cx="3723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2400" b="1">
                <a:solidFill>
                  <a:schemeClr val="dk1"/>
                </a:solidFill>
                <a:latin typeface="Arial"/>
                <a:ea typeface="Arial"/>
                <a:cs typeface="Arial"/>
                <a:sym typeface="Arial"/>
              </a:rPr>
              <a:t>2</a:t>
            </a:r>
            <a:endParaRPr sz="2400" b="1">
              <a:solidFill>
                <a:schemeClr val="dk1"/>
              </a:solidFill>
              <a:latin typeface="Arial"/>
              <a:ea typeface="Arial"/>
              <a:cs typeface="Arial"/>
              <a:sym typeface="Arial"/>
            </a:endParaRPr>
          </a:p>
        </p:txBody>
      </p:sp>
      <p:sp>
        <p:nvSpPr>
          <p:cNvPr id="196" name="Google Shape;196;p28"/>
          <p:cNvSpPr txBox="1"/>
          <p:nvPr/>
        </p:nvSpPr>
        <p:spPr>
          <a:xfrm>
            <a:off x="2725701" y="3042050"/>
            <a:ext cx="33702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dk1"/>
                </a:solidFill>
              </a:rPr>
              <a:t>DATA PROCESSING &amp; EDA</a:t>
            </a:r>
            <a:endParaRPr/>
          </a:p>
        </p:txBody>
      </p:sp>
      <p:sp>
        <p:nvSpPr>
          <p:cNvPr id="197" name="Google Shape;197;p28"/>
          <p:cNvSpPr txBox="1"/>
          <p:nvPr/>
        </p:nvSpPr>
        <p:spPr>
          <a:xfrm>
            <a:off x="1609506" y="4212925"/>
            <a:ext cx="3819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2400" b="1">
                <a:solidFill>
                  <a:schemeClr val="dk1"/>
                </a:solidFill>
                <a:latin typeface="Arial"/>
                <a:ea typeface="Arial"/>
                <a:cs typeface="Arial"/>
                <a:sym typeface="Arial"/>
              </a:rPr>
              <a:t>3</a:t>
            </a:r>
            <a:endParaRPr sz="2400" b="1">
              <a:solidFill>
                <a:schemeClr val="dk1"/>
              </a:solidFill>
              <a:latin typeface="Arial"/>
              <a:ea typeface="Arial"/>
              <a:cs typeface="Arial"/>
              <a:sym typeface="Arial"/>
            </a:endParaRPr>
          </a:p>
        </p:txBody>
      </p:sp>
      <p:sp>
        <p:nvSpPr>
          <p:cNvPr id="198" name="Google Shape;198;p28"/>
          <p:cNvSpPr txBox="1"/>
          <p:nvPr/>
        </p:nvSpPr>
        <p:spPr>
          <a:xfrm>
            <a:off x="2725701" y="4212925"/>
            <a:ext cx="361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dk1"/>
                </a:solidFill>
              </a:rPr>
              <a:t>MODEL SELECTION</a:t>
            </a:r>
            <a:endParaRPr/>
          </a:p>
        </p:txBody>
      </p:sp>
      <p:sp>
        <p:nvSpPr>
          <p:cNvPr id="199" name="Google Shape;199;p28"/>
          <p:cNvSpPr txBox="1"/>
          <p:nvPr/>
        </p:nvSpPr>
        <p:spPr>
          <a:xfrm>
            <a:off x="1604698" y="5383800"/>
            <a:ext cx="3867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2400" b="1">
                <a:solidFill>
                  <a:schemeClr val="dk1"/>
                </a:solidFill>
                <a:latin typeface="Arial"/>
                <a:ea typeface="Arial"/>
                <a:cs typeface="Arial"/>
                <a:sym typeface="Arial"/>
              </a:rPr>
              <a:t>4</a:t>
            </a:r>
            <a:endParaRPr sz="2400" b="1">
              <a:solidFill>
                <a:schemeClr val="dk1"/>
              </a:solidFill>
              <a:latin typeface="Arial"/>
              <a:ea typeface="Arial"/>
              <a:cs typeface="Arial"/>
              <a:sym typeface="Arial"/>
            </a:endParaRPr>
          </a:p>
        </p:txBody>
      </p:sp>
      <p:sp>
        <p:nvSpPr>
          <p:cNvPr id="200" name="Google Shape;200;p28"/>
          <p:cNvSpPr txBox="1"/>
          <p:nvPr/>
        </p:nvSpPr>
        <p:spPr>
          <a:xfrm>
            <a:off x="2725699" y="5383800"/>
            <a:ext cx="2377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a:solidFill>
                  <a:schemeClr val="dk1"/>
                </a:solidFill>
              </a:rPr>
              <a:t>CONCLUSION</a:t>
            </a:r>
            <a:endParaRPr/>
          </a:p>
        </p:txBody>
      </p:sp>
      <p:sp>
        <p:nvSpPr>
          <p:cNvPr id="201" name="Google Shape;201;p28"/>
          <p:cNvSpPr txBox="1"/>
          <p:nvPr/>
        </p:nvSpPr>
        <p:spPr>
          <a:xfrm>
            <a:off x="2377217" y="-686782"/>
            <a:ext cx="1908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5"/>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5" name="Google Shape;565;p55"/>
          <p:cNvSpPr txBox="1"/>
          <p:nvPr/>
        </p:nvSpPr>
        <p:spPr>
          <a:xfrm>
            <a:off x="2175932" y="259150"/>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66" name="Google Shape;566;p55"/>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04</a:t>
            </a:r>
            <a:endParaRPr sz="2000" b="1">
              <a:solidFill>
                <a:schemeClr val="lt1"/>
              </a:solidFill>
              <a:latin typeface="Arial"/>
              <a:ea typeface="Arial"/>
              <a:cs typeface="Arial"/>
              <a:sym typeface="Arial"/>
            </a:endParaRPr>
          </a:p>
        </p:txBody>
      </p:sp>
      <p:graphicFrame>
        <p:nvGraphicFramePr>
          <p:cNvPr id="567" name="Google Shape;567;p55"/>
          <p:cNvGraphicFramePr/>
          <p:nvPr/>
        </p:nvGraphicFramePr>
        <p:xfrm>
          <a:off x="1229877" y="1805809"/>
          <a:ext cx="9505825" cy="194061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Target encoding</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Derived variables</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Cross-validation</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Hyperparameter tuning</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Private Score</a:t>
                      </a:r>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O(iter 1224)</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0.937</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0.90859</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0.90652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O(iter 612)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0.914</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0.90751</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0.90706</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O(iter 612)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0.909</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0.91437</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0.90697</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lvl="0" indent="0" algn="l" rtl="0">
                        <a:spcBef>
                          <a:spcPts val="0"/>
                        </a:spcBef>
                        <a:spcAft>
                          <a:spcPts val="0"/>
                        </a:spcAft>
                        <a:buNone/>
                      </a:pPr>
                      <a:r>
                        <a:rPr lang="ko-KR" sz="1200"/>
                        <a:t>XGBoost</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O(iter 1224)</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0.916</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0.91437</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0.90679</a:t>
                      </a: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68" name="Google Shape;568;p55"/>
          <p:cNvSpPr txBox="1"/>
          <p:nvPr/>
        </p:nvSpPr>
        <p:spPr>
          <a:xfrm>
            <a:off x="1171875" y="4092450"/>
            <a:ext cx="9188100" cy="839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ko-KR" sz="2000">
                <a:solidFill>
                  <a:schemeClr val="dk1"/>
                </a:solidFill>
              </a:rPr>
              <a:t>Reducing the number of boosting iteration(n_estimators) may decrease the accuracy. However, this helped prevent overfitting and resulted in improved performance in both public score and private score.</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ko-KR" sz="2000">
                <a:solidFill>
                  <a:schemeClr val="dk1"/>
                </a:solidFill>
              </a:rPr>
              <a:t>Also, including derived variables showed slightly better performance than the model without them.</a:t>
            </a:r>
            <a:endParaRPr sz="2000">
              <a:solidFill>
                <a:schemeClr val="dk1"/>
              </a:solidFill>
            </a:endParaRPr>
          </a:p>
        </p:txBody>
      </p:sp>
      <p:sp>
        <p:nvSpPr>
          <p:cNvPr id="569" name="Google Shape;569;p55"/>
          <p:cNvSpPr/>
          <p:nvPr/>
        </p:nvSpPr>
        <p:spPr>
          <a:xfrm>
            <a:off x="1229888" y="2591583"/>
            <a:ext cx="9505800" cy="387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70" name="Google Shape;570;p55"/>
          <p:cNvSpPr txBox="1"/>
          <p:nvPr/>
        </p:nvSpPr>
        <p:spPr>
          <a:xfrm>
            <a:off x="1566332" y="344783"/>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XGBoost</a:t>
            </a: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6"/>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6" name="Google Shape;576;p56"/>
          <p:cNvSpPr txBox="1"/>
          <p:nvPr/>
        </p:nvSpPr>
        <p:spPr>
          <a:xfrm>
            <a:off x="2175932" y="259150"/>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77" name="Google Shape;577;p56"/>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05</a:t>
            </a:r>
            <a:endParaRPr sz="2000" b="1">
              <a:solidFill>
                <a:schemeClr val="lt1"/>
              </a:solidFill>
              <a:latin typeface="Arial"/>
              <a:ea typeface="Arial"/>
              <a:cs typeface="Arial"/>
              <a:sym typeface="Arial"/>
            </a:endParaRPr>
          </a:p>
        </p:txBody>
      </p:sp>
      <p:graphicFrame>
        <p:nvGraphicFramePr>
          <p:cNvPr id="578" name="Google Shape;578;p56"/>
          <p:cNvGraphicFramePr/>
          <p:nvPr/>
        </p:nvGraphicFramePr>
        <p:xfrm>
          <a:off x="1229877" y="1805809"/>
          <a:ext cx="9505825" cy="210315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Target encoding</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Derived variables</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Cross-validation</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Hyperparameter tuning</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Private score</a:t>
                      </a:r>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lvl="0" indent="0" algn="l" rtl="0">
                        <a:spcBef>
                          <a:spcPts val="0"/>
                        </a:spcBef>
                        <a:spcAft>
                          <a:spcPts val="0"/>
                        </a:spcAft>
                        <a:buNone/>
                      </a:pPr>
                      <a:r>
                        <a:rPr lang="ko-KR" sz="1200"/>
                        <a:t>Soft Voting (lgbm, xgboost, randomforest)</a:t>
                      </a:r>
                      <a:endParaRPr sz="1200"/>
                    </a:p>
                    <a:p>
                      <a:pPr marL="0" lvl="0" indent="0" algn="l" rtl="0">
                        <a:spcBef>
                          <a:spcPts val="0"/>
                        </a:spcBef>
                        <a:spcAft>
                          <a:spcPts val="0"/>
                        </a:spcAft>
                        <a:buNone/>
                      </a:pP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 (iter 612)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0.9662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0.91221</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0.90742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lvl="0" indent="0" algn="l" rtl="0">
                        <a:spcBef>
                          <a:spcPts val="0"/>
                        </a:spcBef>
                        <a:spcAft>
                          <a:spcPts val="0"/>
                        </a:spcAft>
                        <a:buNone/>
                      </a:pPr>
                      <a:r>
                        <a:rPr lang="ko-KR" sz="1200"/>
                        <a:t>Soft Voting (lgbm, xgboost, randomforest)</a:t>
                      </a:r>
                      <a:endParaRPr sz="1200"/>
                    </a:p>
                    <a:p>
                      <a:pPr marL="0" lvl="0" indent="0" algn="l" rtl="0">
                        <a:spcBef>
                          <a:spcPts val="0"/>
                        </a:spcBef>
                        <a:spcAft>
                          <a:spcPts val="0"/>
                        </a:spcAft>
                        <a:buNone/>
                      </a:pP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 (iter 612)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0.9669</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0.90823</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0.90606</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79" name="Google Shape;579;p56"/>
          <p:cNvSpPr txBox="1"/>
          <p:nvPr/>
        </p:nvSpPr>
        <p:spPr>
          <a:xfrm>
            <a:off x="1171875" y="4092450"/>
            <a:ext cx="9188100" cy="839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ko-KR" sz="2000">
                <a:solidFill>
                  <a:schemeClr val="dk1"/>
                </a:solidFill>
              </a:rPr>
              <a:t>We compared voting classifiers with reduced n-estimators for xgb model - one including derived variables and one that didn’t.</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ko-KR" sz="2000">
                <a:solidFill>
                  <a:schemeClr val="dk1"/>
                </a:solidFill>
              </a:rPr>
              <a:t>Although in the latter the gap between public and private score was lower which means less overfitting, private score was the highest in the former.</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ko-KR" sz="2000">
                <a:solidFill>
                  <a:schemeClr val="dk1"/>
                </a:solidFill>
              </a:rPr>
              <a:t>However, overfitting was detected in voting model.</a:t>
            </a:r>
            <a:endParaRPr sz="2000">
              <a:solidFill>
                <a:schemeClr val="dk1"/>
              </a:solidFill>
            </a:endParaRPr>
          </a:p>
        </p:txBody>
      </p:sp>
      <p:sp>
        <p:nvSpPr>
          <p:cNvPr id="580" name="Google Shape;580;p56"/>
          <p:cNvSpPr txBox="1"/>
          <p:nvPr/>
        </p:nvSpPr>
        <p:spPr>
          <a:xfrm>
            <a:off x="1566332" y="344783"/>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Final Model Selection</a:t>
            </a: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81" name="Google Shape;581;p56"/>
          <p:cNvSpPr/>
          <p:nvPr/>
        </p:nvSpPr>
        <p:spPr>
          <a:xfrm>
            <a:off x="1229875" y="2259650"/>
            <a:ext cx="9505800" cy="839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7"/>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87" name="Google Shape;587;p57"/>
          <p:cNvSpPr txBox="1"/>
          <p:nvPr/>
        </p:nvSpPr>
        <p:spPr>
          <a:xfrm>
            <a:off x="2175932" y="259150"/>
            <a:ext cx="4535100" cy="1200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400" b="1">
              <a:solidFill>
                <a:srgbClr val="2B2929"/>
              </a:solidFill>
            </a:endParaRPr>
          </a:p>
          <a:p>
            <a:pPr marL="0" lvl="0" indent="0" algn="l" rtl="0">
              <a:spcBef>
                <a:spcPts val="0"/>
              </a:spcBef>
              <a:spcAft>
                <a:spcPts val="0"/>
              </a:spcAft>
              <a:buNone/>
            </a:pP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88" name="Google Shape;588;p57"/>
          <p:cNvSpPr txBox="1"/>
          <p:nvPr/>
        </p:nvSpPr>
        <p:spPr>
          <a:xfrm>
            <a:off x="548198" y="375058"/>
            <a:ext cx="782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06</a:t>
            </a:r>
            <a:endParaRPr sz="2000" b="1">
              <a:solidFill>
                <a:schemeClr val="lt1"/>
              </a:solidFill>
              <a:latin typeface="Arial"/>
              <a:ea typeface="Arial"/>
              <a:cs typeface="Arial"/>
              <a:sym typeface="Arial"/>
            </a:endParaRPr>
          </a:p>
        </p:txBody>
      </p:sp>
      <p:graphicFrame>
        <p:nvGraphicFramePr>
          <p:cNvPr id="589" name="Google Shape;589;p57"/>
          <p:cNvGraphicFramePr/>
          <p:nvPr/>
        </p:nvGraphicFramePr>
        <p:xfrm>
          <a:off x="1229877" y="2278884"/>
          <a:ext cx="9505825" cy="82806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Target encoding</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Derived variables</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Cross-validation</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Hyperparameter tuning</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Private score</a:t>
                      </a:r>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ko-KR" sz="1200" u="none" strike="noStrike" cap="none"/>
                        <a:t>LightGBM</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0.91378</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b="1"/>
                        <a:t>0.91401</a:t>
                      </a:r>
                      <a:endParaRPr sz="1200" b="1"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b="1"/>
                        <a:t>0.90435</a:t>
                      </a:r>
                      <a:endParaRPr sz="1200" b="1"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90" name="Google Shape;590;p57"/>
          <p:cNvSpPr txBox="1"/>
          <p:nvPr/>
        </p:nvSpPr>
        <p:spPr>
          <a:xfrm>
            <a:off x="698750" y="1175775"/>
            <a:ext cx="9188100" cy="839700"/>
          </a:xfrm>
          <a:prstGeom prst="rect">
            <a:avLst/>
          </a:prstGeom>
          <a:noFill/>
          <a:ln>
            <a:noFill/>
          </a:ln>
        </p:spPr>
        <p:txBody>
          <a:bodyPr spcFirstLastPara="1" wrap="square" lIns="91425" tIns="91425" rIns="91425" bIns="91425" anchor="t" anchorCtr="0">
            <a:noAutofit/>
          </a:bodyPr>
          <a:lstStyle/>
          <a:p>
            <a:pPr marL="457200" lvl="0" indent="0" algn="l" rtl="0">
              <a:lnSpc>
                <a:spcPct val="130000"/>
              </a:lnSpc>
              <a:spcBef>
                <a:spcPts val="0"/>
              </a:spcBef>
              <a:spcAft>
                <a:spcPts val="0"/>
              </a:spcAft>
              <a:buNone/>
            </a:pPr>
            <a:r>
              <a:rPr lang="ko-KR" sz="2000">
                <a:solidFill>
                  <a:schemeClr val="dk1"/>
                </a:solidFill>
              </a:rPr>
              <a:t>➤ Final submission: 1580/3746 (Top 42%)</a:t>
            </a:r>
            <a:endParaRPr sz="1500">
              <a:solidFill>
                <a:schemeClr val="dk1"/>
              </a:solidFill>
            </a:endParaRPr>
          </a:p>
          <a:p>
            <a:pPr marL="914400" lvl="0" indent="-323850" algn="l" rtl="0">
              <a:lnSpc>
                <a:spcPct val="130000"/>
              </a:lnSpc>
              <a:spcBef>
                <a:spcPts val="0"/>
              </a:spcBef>
              <a:spcAft>
                <a:spcPts val="0"/>
              </a:spcAft>
              <a:buClr>
                <a:schemeClr val="dk1"/>
              </a:buClr>
              <a:buSzPts val="1500"/>
              <a:buChar char="-"/>
            </a:pPr>
            <a:r>
              <a:rPr lang="ko-KR" sz="1500">
                <a:solidFill>
                  <a:schemeClr val="dk1"/>
                </a:solidFill>
              </a:rPr>
              <a:t>we mistakenly chose this model due to its high public score.</a:t>
            </a:r>
            <a:endParaRPr sz="1500">
              <a:solidFill>
                <a:schemeClr val="dk1"/>
              </a:solidFill>
            </a:endParaRPr>
          </a:p>
          <a:p>
            <a:pPr marL="457200" lvl="0" indent="0" algn="l" rtl="0">
              <a:lnSpc>
                <a:spcPct val="130000"/>
              </a:lnSpc>
              <a:spcBef>
                <a:spcPts val="0"/>
              </a:spcBef>
              <a:spcAft>
                <a:spcPts val="0"/>
              </a:spcAft>
              <a:buNone/>
            </a:pPr>
            <a:endParaRPr sz="2000">
              <a:solidFill>
                <a:schemeClr val="dk1"/>
              </a:solidFill>
            </a:endParaRPr>
          </a:p>
        </p:txBody>
      </p:sp>
      <p:sp>
        <p:nvSpPr>
          <p:cNvPr id="591" name="Google Shape;591;p57"/>
          <p:cNvSpPr txBox="1"/>
          <p:nvPr/>
        </p:nvSpPr>
        <p:spPr>
          <a:xfrm>
            <a:off x="1566332" y="344783"/>
            <a:ext cx="45351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Kaggle ranking</a:t>
            </a:r>
            <a:endParaRPr sz="2400" b="1">
              <a:solidFill>
                <a:srgbClr val="2B2929"/>
              </a:solidFill>
            </a:endParaRPr>
          </a:p>
          <a:p>
            <a:pPr marL="0" marR="0" lvl="0" indent="0" algn="l" rtl="0">
              <a:spcBef>
                <a:spcPts val="0"/>
              </a:spcBef>
              <a:spcAft>
                <a:spcPts val="0"/>
              </a:spcAft>
              <a:buNone/>
            </a:pPr>
            <a:endParaRPr sz="2400" b="1">
              <a:solidFill>
                <a:srgbClr val="2B2929"/>
              </a:solidFill>
            </a:endParaRPr>
          </a:p>
        </p:txBody>
      </p:sp>
      <p:sp>
        <p:nvSpPr>
          <p:cNvPr id="592" name="Google Shape;592;p57"/>
          <p:cNvSpPr/>
          <p:nvPr/>
        </p:nvSpPr>
        <p:spPr>
          <a:xfrm>
            <a:off x="5052275" y="3446513"/>
            <a:ext cx="1561200" cy="479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593" name="Google Shape;593;p57"/>
          <p:cNvGraphicFramePr/>
          <p:nvPr/>
        </p:nvGraphicFramePr>
        <p:xfrm>
          <a:off x="1229877" y="4975984"/>
          <a:ext cx="9505825" cy="1280180"/>
        </p:xfrm>
        <a:graphic>
          <a:graphicData uri="http://schemas.openxmlformats.org/drawingml/2006/table">
            <a:tbl>
              <a:tblPr firstRow="1" bandRow="1">
                <a:noFill/>
                <a:tableStyleId>{71022522-9872-4227-BA89-D4B48294A507}</a:tableStyleId>
              </a:tblPr>
              <a:tblGrid>
                <a:gridCol w="1316750">
                  <a:extLst>
                    <a:ext uri="{9D8B030D-6E8A-4147-A177-3AD203B41FA5}">
                      <a16:colId xmlns:a16="http://schemas.microsoft.com/office/drawing/2014/main" val="20000"/>
                    </a:ext>
                  </a:extLst>
                </a:gridCol>
                <a:gridCol w="1316750">
                  <a:extLst>
                    <a:ext uri="{9D8B030D-6E8A-4147-A177-3AD203B41FA5}">
                      <a16:colId xmlns:a16="http://schemas.microsoft.com/office/drawing/2014/main" val="20001"/>
                    </a:ext>
                  </a:extLst>
                </a:gridCol>
                <a:gridCol w="1316750">
                  <a:extLst>
                    <a:ext uri="{9D8B030D-6E8A-4147-A177-3AD203B41FA5}">
                      <a16:colId xmlns:a16="http://schemas.microsoft.com/office/drawing/2014/main" val="20002"/>
                    </a:ext>
                  </a:extLst>
                </a:gridCol>
                <a:gridCol w="1433350">
                  <a:extLst>
                    <a:ext uri="{9D8B030D-6E8A-4147-A177-3AD203B41FA5}">
                      <a16:colId xmlns:a16="http://schemas.microsoft.com/office/drawing/2014/main" val="20003"/>
                    </a:ext>
                  </a:extLst>
                </a:gridCol>
                <a:gridCol w="1200150">
                  <a:extLst>
                    <a:ext uri="{9D8B030D-6E8A-4147-A177-3AD203B41FA5}">
                      <a16:colId xmlns:a16="http://schemas.microsoft.com/office/drawing/2014/main" val="20004"/>
                    </a:ext>
                  </a:extLst>
                </a:gridCol>
                <a:gridCol w="945750">
                  <a:extLst>
                    <a:ext uri="{9D8B030D-6E8A-4147-A177-3AD203B41FA5}">
                      <a16:colId xmlns:a16="http://schemas.microsoft.com/office/drawing/2014/main" val="20005"/>
                    </a:ext>
                  </a:extLst>
                </a:gridCol>
                <a:gridCol w="988175">
                  <a:extLst>
                    <a:ext uri="{9D8B030D-6E8A-4147-A177-3AD203B41FA5}">
                      <a16:colId xmlns:a16="http://schemas.microsoft.com/office/drawing/2014/main" val="20006"/>
                    </a:ext>
                  </a:extLst>
                </a:gridCol>
                <a:gridCol w="988150">
                  <a:extLst>
                    <a:ext uri="{9D8B030D-6E8A-4147-A177-3AD203B41FA5}">
                      <a16:colId xmlns:a16="http://schemas.microsoft.com/office/drawing/2014/main" val="20007"/>
                    </a:ext>
                  </a:extLst>
                </a:gridCol>
              </a:tblGrid>
              <a:tr h="370850">
                <a:tc>
                  <a:txBody>
                    <a:bodyPr/>
                    <a:lstStyle/>
                    <a:p>
                      <a:pPr marL="0" marR="0" lvl="0" indent="0" algn="l" rtl="0">
                        <a:spcBef>
                          <a:spcPts val="0"/>
                        </a:spcBef>
                        <a:spcAft>
                          <a:spcPts val="0"/>
                        </a:spcAft>
                        <a:buNone/>
                      </a:pPr>
                      <a:r>
                        <a:rPr lang="ko-KR" sz="1200" u="none" strike="noStrike" cap="none"/>
                        <a:t>Algorithm</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Target encoding</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ko-KR" sz="1200"/>
                        <a:t>Derived variables</a:t>
                      </a:r>
                      <a:endParaRPr sz="1200"/>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Cross-validation</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Hyperparameter tuning</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u="none" strike="noStrike" cap="none"/>
                        <a:t>Accuracy</a:t>
                      </a:r>
                      <a:endParaRPr/>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Public score</a:t>
                      </a:r>
                      <a:endParaRPr sz="1200" u="none" strike="noStrike" cap="none"/>
                    </a:p>
                  </a:txBody>
                  <a:tcPr marL="91450" marR="91450" marT="45725" marB="45725">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Private score</a:t>
                      </a:r>
                      <a:endParaRPr/>
                    </a:p>
                  </a:txBody>
                  <a:tcPr marL="91450" marR="91450" marT="45725" marB="45725">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9425">
                <a:tc>
                  <a:txBody>
                    <a:bodyPr/>
                    <a:lstStyle/>
                    <a:p>
                      <a:pPr marL="0" lvl="0" indent="0" algn="l" rtl="0">
                        <a:spcBef>
                          <a:spcPts val="0"/>
                        </a:spcBef>
                        <a:spcAft>
                          <a:spcPts val="0"/>
                        </a:spcAft>
                        <a:buNone/>
                      </a:pPr>
                      <a:r>
                        <a:rPr lang="ko-KR" sz="1200"/>
                        <a:t>Soft Voting (lgbm, xgboost, randomforest)</a:t>
                      </a:r>
                      <a:endParaRPr sz="1200"/>
                    </a:p>
                    <a:p>
                      <a:pPr marL="0" lvl="0" indent="0" algn="l" rtl="0">
                        <a:spcBef>
                          <a:spcPts val="0"/>
                        </a:spcBef>
                        <a:spcAft>
                          <a:spcPts val="0"/>
                        </a:spcAft>
                        <a:buNone/>
                      </a:pPr>
                      <a:endParaRPr sz="1200"/>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X</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O (iter 612)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a:t>0.9662</a:t>
                      </a:r>
                      <a:endParaRPr sz="12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b="1"/>
                        <a:t>0.91221</a:t>
                      </a:r>
                      <a:endParaRPr sz="1200" b="1"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spcBef>
                          <a:spcPts val="0"/>
                        </a:spcBef>
                        <a:spcAft>
                          <a:spcPts val="0"/>
                        </a:spcAft>
                        <a:buNone/>
                      </a:pPr>
                      <a:r>
                        <a:rPr lang="ko-KR" sz="1200" b="1"/>
                        <a:t>0.90742</a:t>
                      </a:r>
                      <a:endParaRPr sz="1200" b="1"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94" name="Google Shape;594;p57"/>
          <p:cNvSpPr txBox="1"/>
          <p:nvPr/>
        </p:nvSpPr>
        <p:spPr>
          <a:xfrm>
            <a:off x="698750" y="4043375"/>
            <a:ext cx="9188100" cy="839700"/>
          </a:xfrm>
          <a:prstGeom prst="rect">
            <a:avLst/>
          </a:prstGeom>
          <a:noFill/>
          <a:ln>
            <a:noFill/>
          </a:ln>
        </p:spPr>
        <p:txBody>
          <a:bodyPr spcFirstLastPara="1" wrap="square" lIns="91425" tIns="91425" rIns="91425" bIns="91425" anchor="t" anchorCtr="0">
            <a:noAutofit/>
          </a:bodyPr>
          <a:lstStyle/>
          <a:p>
            <a:pPr marL="457200" lvl="0" indent="0" algn="l" rtl="0">
              <a:lnSpc>
                <a:spcPct val="130000"/>
              </a:lnSpc>
              <a:spcBef>
                <a:spcPts val="0"/>
              </a:spcBef>
              <a:spcAft>
                <a:spcPts val="0"/>
              </a:spcAft>
              <a:buNone/>
            </a:pPr>
            <a:r>
              <a:rPr lang="ko-KR" sz="2000">
                <a:solidFill>
                  <a:srgbClr val="073763"/>
                </a:solidFill>
              </a:rPr>
              <a:t>➤ Late submission: est. Top </a:t>
            </a:r>
            <a:r>
              <a:rPr lang="ko-KR" sz="2000" b="1">
                <a:solidFill>
                  <a:srgbClr val="073763"/>
                </a:solidFill>
              </a:rPr>
              <a:t>18~19%</a:t>
            </a:r>
            <a:endParaRPr sz="2000" b="1">
              <a:solidFill>
                <a:srgbClr val="073763"/>
              </a:solidFill>
            </a:endParaRPr>
          </a:p>
          <a:p>
            <a:pPr marL="914400" lvl="0" indent="-323850" algn="l" rtl="0">
              <a:lnSpc>
                <a:spcPct val="130000"/>
              </a:lnSpc>
              <a:spcBef>
                <a:spcPts val="0"/>
              </a:spcBef>
              <a:spcAft>
                <a:spcPts val="0"/>
              </a:spcAft>
              <a:buClr>
                <a:schemeClr val="dk1"/>
              </a:buClr>
              <a:buSzPts val="1500"/>
              <a:buChar char="-"/>
            </a:pPr>
            <a:r>
              <a:rPr lang="ko-KR" sz="1500">
                <a:solidFill>
                  <a:schemeClr val="dk1"/>
                </a:solidFill>
              </a:rPr>
              <a:t>we went back to our previous model and made late submission.</a:t>
            </a:r>
            <a:endParaRPr sz="15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599" name="Google Shape;599;p5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00" name="Google Shape;600;p58"/>
          <p:cNvSpPr/>
          <p:nvPr/>
        </p:nvSpPr>
        <p:spPr>
          <a:xfrm>
            <a:off x="-1212" y="3617"/>
            <a:ext cx="12192000" cy="6858000"/>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1" name="Google Shape;601;p58"/>
          <p:cNvSpPr txBox="1"/>
          <p:nvPr/>
        </p:nvSpPr>
        <p:spPr>
          <a:xfrm>
            <a:off x="799170" y="3044279"/>
            <a:ext cx="198863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b="1">
                <a:solidFill>
                  <a:schemeClr val="lt1"/>
                </a:solidFill>
                <a:latin typeface="Arial"/>
                <a:ea typeface="Arial"/>
                <a:cs typeface="Arial"/>
                <a:sym typeface="Arial"/>
              </a:rPr>
              <a:t>Part 4</a:t>
            </a:r>
            <a:endParaRPr sz="4400" b="1">
              <a:solidFill>
                <a:schemeClr val="lt1"/>
              </a:solidFill>
              <a:latin typeface="Arial"/>
              <a:ea typeface="Arial"/>
              <a:cs typeface="Arial"/>
              <a:sym typeface="Arial"/>
            </a:endParaRPr>
          </a:p>
        </p:txBody>
      </p:sp>
      <p:sp>
        <p:nvSpPr>
          <p:cNvPr id="602" name="Google Shape;602;p58"/>
          <p:cNvSpPr txBox="1"/>
          <p:nvPr/>
        </p:nvSpPr>
        <p:spPr>
          <a:xfrm>
            <a:off x="2787805" y="3044278"/>
            <a:ext cx="4638900" cy="769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4400" b="1">
                <a:solidFill>
                  <a:schemeClr val="lt1"/>
                </a:solidFill>
              </a:rPr>
              <a:t>Conclusion</a:t>
            </a:r>
            <a:endParaRPr/>
          </a:p>
        </p:txBody>
      </p:sp>
      <p:sp>
        <p:nvSpPr>
          <p:cNvPr id="603" name="Google Shape;603;p58"/>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a:solidFill>
                  <a:schemeClr val="lt1"/>
                </a:solidFill>
                <a:latin typeface="Arial"/>
                <a:ea typeface="Arial"/>
                <a:cs typeface="Arial"/>
                <a:sym typeface="Arial"/>
              </a:rPr>
              <a:t>ⓒSaebyeol Yu. Saebyeol’s PowerPoint</a:t>
            </a:r>
            <a:endParaRPr sz="900">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9"/>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59"/>
          <p:cNvSpPr txBox="1"/>
          <p:nvPr/>
        </p:nvSpPr>
        <p:spPr>
          <a:xfrm>
            <a:off x="1718730" y="335350"/>
            <a:ext cx="3731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400" b="1">
                <a:solidFill>
                  <a:srgbClr val="2B2929"/>
                </a:solidFill>
              </a:rPr>
              <a:t>Conclusion</a:t>
            </a:r>
            <a:endParaRPr/>
          </a:p>
        </p:txBody>
      </p:sp>
      <p:sp>
        <p:nvSpPr>
          <p:cNvPr id="610" name="Google Shape;610;p59"/>
          <p:cNvSpPr txBox="1"/>
          <p:nvPr/>
        </p:nvSpPr>
        <p:spPr>
          <a:xfrm>
            <a:off x="542587" y="375058"/>
            <a:ext cx="79380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sp>
        <p:nvSpPr>
          <p:cNvPr id="611" name="Google Shape;611;p59"/>
          <p:cNvSpPr/>
          <p:nvPr/>
        </p:nvSpPr>
        <p:spPr>
          <a:xfrm>
            <a:off x="709921" y="5523674"/>
            <a:ext cx="4922902" cy="39609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59"/>
          <p:cNvSpPr/>
          <p:nvPr/>
        </p:nvSpPr>
        <p:spPr>
          <a:xfrm>
            <a:off x="709921" y="2241244"/>
            <a:ext cx="4922902" cy="39609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3" name="Google Shape;613;p59"/>
          <p:cNvSpPr/>
          <p:nvPr/>
        </p:nvSpPr>
        <p:spPr>
          <a:xfrm>
            <a:off x="709921" y="3953217"/>
            <a:ext cx="4922902" cy="396095"/>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59"/>
          <p:cNvSpPr/>
          <p:nvPr/>
        </p:nvSpPr>
        <p:spPr>
          <a:xfrm>
            <a:off x="709929" y="1534125"/>
            <a:ext cx="9687000" cy="14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5" name="Google Shape;615;p59"/>
          <p:cNvSpPr/>
          <p:nvPr/>
        </p:nvSpPr>
        <p:spPr>
          <a:xfrm>
            <a:off x="724453" y="3228075"/>
            <a:ext cx="9687000" cy="14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6" name="Google Shape;616;p59"/>
          <p:cNvSpPr/>
          <p:nvPr/>
        </p:nvSpPr>
        <p:spPr>
          <a:xfrm>
            <a:off x="738971" y="4922025"/>
            <a:ext cx="9687000" cy="14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7" name="Google Shape;617;p59"/>
          <p:cNvSpPr/>
          <p:nvPr/>
        </p:nvSpPr>
        <p:spPr>
          <a:xfrm>
            <a:off x="709925" y="1534125"/>
            <a:ext cx="2144700" cy="1417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8" name="Google Shape;618;p59"/>
          <p:cNvSpPr/>
          <p:nvPr/>
        </p:nvSpPr>
        <p:spPr>
          <a:xfrm>
            <a:off x="709925" y="3228075"/>
            <a:ext cx="2144700" cy="1417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59"/>
          <p:cNvSpPr/>
          <p:nvPr/>
        </p:nvSpPr>
        <p:spPr>
          <a:xfrm>
            <a:off x="709925" y="4922025"/>
            <a:ext cx="2144700" cy="1417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0" name="Google Shape;620;p59"/>
          <p:cNvSpPr txBox="1"/>
          <p:nvPr/>
        </p:nvSpPr>
        <p:spPr>
          <a:xfrm>
            <a:off x="968975" y="5276613"/>
            <a:ext cx="1757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a:solidFill>
                  <a:schemeClr val="lt1"/>
                </a:solidFill>
              </a:rPr>
              <a:t>Feature Engineering</a:t>
            </a:r>
            <a:endParaRPr sz="2000">
              <a:solidFill>
                <a:schemeClr val="lt1"/>
              </a:solidFill>
              <a:latin typeface="Arial"/>
              <a:ea typeface="Arial"/>
              <a:cs typeface="Arial"/>
              <a:sym typeface="Arial"/>
            </a:endParaRPr>
          </a:p>
        </p:txBody>
      </p:sp>
      <p:sp>
        <p:nvSpPr>
          <p:cNvPr id="621" name="Google Shape;621;p59"/>
          <p:cNvSpPr txBox="1"/>
          <p:nvPr/>
        </p:nvSpPr>
        <p:spPr>
          <a:xfrm>
            <a:off x="1121148" y="3572600"/>
            <a:ext cx="13458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a:solidFill>
                  <a:schemeClr val="lt1"/>
                </a:solidFill>
              </a:rPr>
              <a:t>Model Training</a:t>
            </a:r>
            <a:endParaRPr sz="2000">
              <a:solidFill>
                <a:schemeClr val="lt1"/>
              </a:solidFill>
              <a:latin typeface="Arial"/>
              <a:ea typeface="Arial"/>
              <a:cs typeface="Arial"/>
              <a:sym typeface="Arial"/>
            </a:endParaRPr>
          </a:p>
        </p:txBody>
      </p:sp>
      <p:sp>
        <p:nvSpPr>
          <p:cNvPr id="622" name="Google Shape;622;p59"/>
          <p:cNvSpPr txBox="1"/>
          <p:nvPr/>
        </p:nvSpPr>
        <p:spPr>
          <a:xfrm>
            <a:off x="1154750" y="1929350"/>
            <a:ext cx="12786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a:solidFill>
                  <a:schemeClr val="lt1"/>
                </a:solidFill>
              </a:rPr>
              <a:t>Data Analysis</a:t>
            </a:r>
            <a:endParaRPr sz="2000">
              <a:solidFill>
                <a:schemeClr val="lt1"/>
              </a:solidFill>
              <a:latin typeface="Arial"/>
              <a:ea typeface="Arial"/>
              <a:cs typeface="Arial"/>
              <a:sym typeface="Arial"/>
            </a:endParaRPr>
          </a:p>
        </p:txBody>
      </p:sp>
      <p:sp>
        <p:nvSpPr>
          <p:cNvPr id="623" name="Google Shape;623;p59"/>
          <p:cNvSpPr txBox="1"/>
          <p:nvPr/>
        </p:nvSpPr>
        <p:spPr>
          <a:xfrm>
            <a:off x="3108575" y="5091975"/>
            <a:ext cx="6834900" cy="1077300"/>
          </a:xfrm>
          <a:prstGeom prst="rect">
            <a:avLst/>
          </a:prstGeom>
          <a:noFill/>
          <a:ln>
            <a:noFill/>
          </a:ln>
        </p:spPr>
        <p:txBody>
          <a:bodyPr spcFirstLastPara="1" wrap="square" lIns="91425" tIns="45700" rIns="91425" bIns="45700" anchor="t" anchorCtr="0">
            <a:spAutoFit/>
          </a:bodyPr>
          <a:lstStyle/>
          <a:p>
            <a:pPr marL="457200" marR="0" lvl="0" indent="-330200" algn="just" rtl="0">
              <a:spcBef>
                <a:spcPts val="0"/>
              </a:spcBef>
              <a:spcAft>
                <a:spcPts val="0"/>
              </a:spcAft>
              <a:buClr>
                <a:srgbClr val="6C6767"/>
              </a:buClr>
              <a:buSzPts val="1600"/>
              <a:buFont typeface="Arial"/>
              <a:buChar char="-"/>
            </a:pPr>
            <a:r>
              <a:rPr lang="ko-KR" sz="1600">
                <a:solidFill>
                  <a:srgbClr val="6C6767"/>
                </a:solidFill>
              </a:rPr>
              <a:t>Incorporating derived variables showed the best performance when using a single XGBoost model. However, when employing soft voting, the result was the opposite. </a:t>
            </a:r>
            <a:endParaRPr sz="1600">
              <a:solidFill>
                <a:srgbClr val="6C6767"/>
              </a:solidFill>
            </a:endParaRPr>
          </a:p>
          <a:p>
            <a:pPr marL="457200" marR="0" lvl="0" indent="-330200" algn="just" rtl="0">
              <a:spcBef>
                <a:spcPts val="0"/>
              </a:spcBef>
              <a:spcAft>
                <a:spcPts val="0"/>
              </a:spcAft>
              <a:buClr>
                <a:srgbClr val="6C6767"/>
              </a:buClr>
              <a:buSzPts val="1600"/>
              <a:buChar char="-"/>
            </a:pPr>
            <a:r>
              <a:rPr lang="ko-KR" sz="1600">
                <a:solidFill>
                  <a:srgbClr val="6C6767"/>
                </a:solidFill>
              </a:rPr>
              <a:t>Reason for this remains unanswered, necessitating further study.</a:t>
            </a:r>
            <a:endParaRPr sz="1600">
              <a:solidFill>
                <a:srgbClr val="6C6767"/>
              </a:solidFill>
            </a:endParaRPr>
          </a:p>
        </p:txBody>
      </p:sp>
      <p:sp>
        <p:nvSpPr>
          <p:cNvPr id="624" name="Google Shape;624;p59"/>
          <p:cNvSpPr txBox="1"/>
          <p:nvPr/>
        </p:nvSpPr>
        <p:spPr>
          <a:xfrm>
            <a:off x="3108575" y="3429000"/>
            <a:ext cx="7016100" cy="1077300"/>
          </a:xfrm>
          <a:prstGeom prst="rect">
            <a:avLst/>
          </a:prstGeom>
          <a:noFill/>
          <a:ln>
            <a:noFill/>
          </a:ln>
        </p:spPr>
        <p:txBody>
          <a:bodyPr spcFirstLastPara="1" wrap="square" lIns="91425" tIns="45700" rIns="91425" bIns="45700" anchor="t" anchorCtr="0">
            <a:spAutoFit/>
          </a:bodyPr>
          <a:lstStyle/>
          <a:p>
            <a:pPr marL="457200" marR="0" lvl="0" indent="-330200" algn="just" rtl="0">
              <a:spcBef>
                <a:spcPts val="0"/>
              </a:spcBef>
              <a:spcAft>
                <a:spcPts val="0"/>
              </a:spcAft>
              <a:buClr>
                <a:srgbClr val="6C6767"/>
              </a:buClr>
              <a:buSzPts val="1600"/>
              <a:buFont typeface="Arial"/>
              <a:buChar char="-"/>
            </a:pPr>
            <a:r>
              <a:rPr lang="ko-KR" sz="1600">
                <a:solidFill>
                  <a:srgbClr val="6C6767"/>
                </a:solidFill>
              </a:rPr>
              <a:t>Cross-validation and hyperparameter optimization is essential.</a:t>
            </a:r>
            <a:endParaRPr sz="1600">
              <a:solidFill>
                <a:srgbClr val="6C6767"/>
              </a:solidFill>
            </a:endParaRPr>
          </a:p>
          <a:p>
            <a:pPr marL="457200" marR="0" lvl="0" indent="-330200" algn="just" rtl="0">
              <a:spcBef>
                <a:spcPts val="0"/>
              </a:spcBef>
              <a:spcAft>
                <a:spcPts val="0"/>
              </a:spcAft>
              <a:buClr>
                <a:srgbClr val="6C6767"/>
              </a:buClr>
              <a:buSzPts val="1600"/>
              <a:buChar char="-"/>
            </a:pPr>
            <a:r>
              <a:rPr lang="ko-KR" sz="1600">
                <a:solidFill>
                  <a:srgbClr val="6C6767"/>
                </a:solidFill>
              </a:rPr>
              <a:t>Choosing ideal number of cross-validation folds and boosting iterations is needed to prevent overfitting and improve model’s generalization performance.</a:t>
            </a:r>
            <a:endParaRPr sz="1600">
              <a:solidFill>
                <a:srgbClr val="6C6767"/>
              </a:solidFill>
            </a:endParaRPr>
          </a:p>
        </p:txBody>
      </p:sp>
      <p:sp>
        <p:nvSpPr>
          <p:cNvPr id="625" name="Google Shape;625;p59"/>
          <p:cNvSpPr txBox="1"/>
          <p:nvPr/>
        </p:nvSpPr>
        <p:spPr>
          <a:xfrm>
            <a:off x="3153875" y="1704075"/>
            <a:ext cx="6925500" cy="1077300"/>
          </a:xfrm>
          <a:prstGeom prst="rect">
            <a:avLst/>
          </a:prstGeom>
          <a:noFill/>
          <a:ln>
            <a:noFill/>
          </a:ln>
        </p:spPr>
        <p:txBody>
          <a:bodyPr spcFirstLastPara="1" wrap="square" lIns="91425" tIns="45700" rIns="91425" bIns="45700" anchor="t" anchorCtr="0">
            <a:spAutoFit/>
          </a:bodyPr>
          <a:lstStyle/>
          <a:p>
            <a:pPr marL="457200" marR="0" lvl="0" indent="-330200" algn="just" rtl="0">
              <a:spcBef>
                <a:spcPts val="0"/>
              </a:spcBef>
              <a:spcAft>
                <a:spcPts val="0"/>
              </a:spcAft>
              <a:buClr>
                <a:srgbClr val="6C6767"/>
              </a:buClr>
              <a:buSzPts val="1600"/>
              <a:buFont typeface="Arial"/>
              <a:buChar char="-"/>
            </a:pPr>
            <a:r>
              <a:rPr lang="ko-KR" sz="1600">
                <a:solidFill>
                  <a:srgbClr val="6C6767"/>
                </a:solidFill>
              </a:rPr>
              <a:t>In regards to feature importance, BMI, age, Meal_Habits, CH2O, FAF and such demonstrate high importance across three models. The features influencing performance vary depending on the structure and algorithm of the model.</a:t>
            </a:r>
            <a:endParaRPr sz="1600">
              <a:solidFill>
                <a:srgbClr val="6C6767"/>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60"/>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1" name="Google Shape;631;p60"/>
          <p:cNvSpPr txBox="1"/>
          <p:nvPr/>
        </p:nvSpPr>
        <p:spPr>
          <a:xfrm>
            <a:off x="1718718" y="335362"/>
            <a:ext cx="2210862" cy="46166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rgbClr val="2B2929"/>
                </a:solidFill>
              </a:rPr>
              <a:t>Limitations</a:t>
            </a:r>
            <a:endParaRPr/>
          </a:p>
        </p:txBody>
      </p:sp>
      <p:sp>
        <p:nvSpPr>
          <p:cNvPr id="632" name="Google Shape;632;p60"/>
          <p:cNvSpPr txBox="1"/>
          <p:nvPr/>
        </p:nvSpPr>
        <p:spPr>
          <a:xfrm>
            <a:off x="548197" y="375058"/>
            <a:ext cx="78258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02</a:t>
            </a:r>
            <a:endParaRPr sz="2000" b="1">
              <a:solidFill>
                <a:schemeClr val="lt1"/>
              </a:solidFill>
              <a:latin typeface="Arial"/>
              <a:ea typeface="Arial"/>
              <a:cs typeface="Arial"/>
              <a:sym typeface="Arial"/>
            </a:endParaRPr>
          </a:p>
        </p:txBody>
      </p:sp>
      <p:sp>
        <p:nvSpPr>
          <p:cNvPr id="633" name="Google Shape;633;p60"/>
          <p:cNvSpPr/>
          <p:nvPr/>
        </p:nvSpPr>
        <p:spPr>
          <a:xfrm>
            <a:off x="1102297" y="1683260"/>
            <a:ext cx="1624634" cy="984534"/>
          </a:xfrm>
          <a:prstGeom prst="rect">
            <a:avLst/>
          </a:prstGeom>
          <a:solidFill>
            <a:schemeClr val="accen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4" name="Google Shape;634;p60"/>
          <p:cNvSpPr/>
          <p:nvPr/>
        </p:nvSpPr>
        <p:spPr>
          <a:xfrm>
            <a:off x="2740420" y="1683261"/>
            <a:ext cx="8388193" cy="984534"/>
          </a:xfrm>
          <a:prstGeom prst="rect">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5" name="Google Shape;635;p60"/>
          <p:cNvSpPr txBox="1"/>
          <p:nvPr/>
        </p:nvSpPr>
        <p:spPr>
          <a:xfrm>
            <a:off x="1446459" y="1883140"/>
            <a:ext cx="8931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a:solidFill>
                  <a:schemeClr val="lt1"/>
                </a:solidFill>
              </a:rPr>
              <a:t>1</a:t>
            </a:r>
            <a:endParaRPr/>
          </a:p>
        </p:txBody>
      </p:sp>
      <p:sp>
        <p:nvSpPr>
          <p:cNvPr id="636" name="Google Shape;636;p60"/>
          <p:cNvSpPr txBox="1"/>
          <p:nvPr/>
        </p:nvSpPr>
        <p:spPr>
          <a:xfrm>
            <a:off x="2978075" y="1852300"/>
            <a:ext cx="7813800" cy="354000"/>
          </a:xfrm>
          <a:prstGeom prst="rect">
            <a:avLst/>
          </a:prstGeom>
          <a:noFill/>
          <a:ln>
            <a:noFill/>
          </a:ln>
        </p:spPr>
        <p:txBody>
          <a:bodyPr spcFirstLastPara="1" wrap="square" lIns="91425" tIns="45700" rIns="91425" bIns="45700" anchor="t" anchorCtr="0">
            <a:spAutoFit/>
          </a:bodyPr>
          <a:lstStyle/>
          <a:p>
            <a:pPr marL="457200" marR="0" lvl="0" indent="-336550" algn="l" rtl="0">
              <a:spcBef>
                <a:spcPts val="0"/>
              </a:spcBef>
              <a:spcAft>
                <a:spcPts val="0"/>
              </a:spcAft>
              <a:buSzPts val="1700"/>
              <a:buChar char="-"/>
            </a:pPr>
            <a:r>
              <a:rPr lang="ko-KR" sz="1700"/>
              <a:t>Limitation in sorting out the best combination of hyperparameters</a:t>
            </a:r>
            <a:endParaRPr sz="1700"/>
          </a:p>
        </p:txBody>
      </p:sp>
      <p:sp>
        <p:nvSpPr>
          <p:cNvPr id="637" name="Google Shape;637;p60"/>
          <p:cNvSpPr/>
          <p:nvPr/>
        </p:nvSpPr>
        <p:spPr>
          <a:xfrm>
            <a:off x="1102295" y="3268121"/>
            <a:ext cx="1624634" cy="984534"/>
          </a:xfrm>
          <a:prstGeom prst="rect">
            <a:avLst/>
          </a:prstGeom>
          <a:solidFill>
            <a:schemeClr val="accen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8" name="Google Shape;638;p60"/>
          <p:cNvSpPr/>
          <p:nvPr/>
        </p:nvSpPr>
        <p:spPr>
          <a:xfrm>
            <a:off x="2740418" y="3268122"/>
            <a:ext cx="8388193" cy="984534"/>
          </a:xfrm>
          <a:prstGeom prst="rect">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9" name="Google Shape;639;p60"/>
          <p:cNvSpPr txBox="1"/>
          <p:nvPr/>
        </p:nvSpPr>
        <p:spPr>
          <a:xfrm>
            <a:off x="1446457" y="3468001"/>
            <a:ext cx="8931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a:solidFill>
                  <a:schemeClr val="lt1"/>
                </a:solidFill>
              </a:rPr>
              <a:t>2</a:t>
            </a:r>
            <a:endParaRPr/>
          </a:p>
        </p:txBody>
      </p:sp>
      <p:sp>
        <p:nvSpPr>
          <p:cNvPr id="640" name="Google Shape;640;p60"/>
          <p:cNvSpPr txBox="1"/>
          <p:nvPr/>
        </p:nvSpPr>
        <p:spPr>
          <a:xfrm>
            <a:off x="2978073" y="3460250"/>
            <a:ext cx="7387500" cy="615600"/>
          </a:xfrm>
          <a:prstGeom prst="rect">
            <a:avLst/>
          </a:prstGeom>
          <a:noFill/>
          <a:ln>
            <a:noFill/>
          </a:ln>
        </p:spPr>
        <p:txBody>
          <a:bodyPr spcFirstLastPara="1" wrap="square" lIns="91425" tIns="45700" rIns="91425" bIns="45700" anchor="t" anchorCtr="0">
            <a:spAutoFit/>
          </a:bodyPr>
          <a:lstStyle/>
          <a:p>
            <a:pPr marL="457200" lvl="0" indent="-336550" algn="just" rtl="0">
              <a:spcBef>
                <a:spcPts val="0"/>
              </a:spcBef>
              <a:spcAft>
                <a:spcPts val="0"/>
              </a:spcAft>
              <a:buClr>
                <a:srgbClr val="333333"/>
              </a:buClr>
              <a:buSzPts val="1700"/>
              <a:buChar char="-"/>
            </a:pPr>
            <a:r>
              <a:rPr lang="ko-KR" sz="1700">
                <a:solidFill>
                  <a:srgbClr val="333333"/>
                </a:solidFill>
              </a:rPr>
              <a:t>Limitation in figuring out why incorporating derived variables showed different performance in different models.</a:t>
            </a:r>
            <a:endParaRPr sz="1500">
              <a:solidFill>
                <a:srgbClr val="333333"/>
              </a:solidFill>
            </a:endParaRPr>
          </a:p>
        </p:txBody>
      </p:sp>
      <p:sp>
        <p:nvSpPr>
          <p:cNvPr id="641" name="Google Shape;641;p60"/>
          <p:cNvSpPr/>
          <p:nvPr/>
        </p:nvSpPr>
        <p:spPr>
          <a:xfrm>
            <a:off x="1102293" y="4852982"/>
            <a:ext cx="1624634" cy="984534"/>
          </a:xfrm>
          <a:prstGeom prst="rect">
            <a:avLst/>
          </a:prstGeom>
          <a:solidFill>
            <a:schemeClr val="accent1"/>
          </a:soli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2" name="Google Shape;642;p60"/>
          <p:cNvSpPr/>
          <p:nvPr/>
        </p:nvSpPr>
        <p:spPr>
          <a:xfrm>
            <a:off x="2740416" y="4852983"/>
            <a:ext cx="8388300" cy="984600"/>
          </a:xfrm>
          <a:prstGeom prst="rect">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3" name="Google Shape;643;p60"/>
          <p:cNvSpPr txBox="1"/>
          <p:nvPr/>
        </p:nvSpPr>
        <p:spPr>
          <a:xfrm>
            <a:off x="1446455" y="5052862"/>
            <a:ext cx="8931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3200">
                <a:solidFill>
                  <a:schemeClr val="lt1"/>
                </a:solidFill>
              </a:rPr>
              <a:t>3</a:t>
            </a:r>
            <a:endParaRPr/>
          </a:p>
        </p:txBody>
      </p:sp>
      <p:sp>
        <p:nvSpPr>
          <p:cNvPr id="644" name="Google Shape;644;p60"/>
          <p:cNvSpPr txBox="1"/>
          <p:nvPr/>
        </p:nvSpPr>
        <p:spPr>
          <a:xfrm>
            <a:off x="2953400" y="5052875"/>
            <a:ext cx="7698123" cy="615600"/>
          </a:xfrm>
          <a:prstGeom prst="rect">
            <a:avLst/>
          </a:prstGeom>
          <a:noFill/>
          <a:ln>
            <a:noFill/>
          </a:ln>
        </p:spPr>
        <p:txBody>
          <a:bodyPr spcFirstLastPara="1" wrap="square" lIns="91425" tIns="45700" rIns="91425" bIns="45700" anchor="t" anchorCtr="0">
            <a:spAutoFit/>
          </a:bodyPr>
          <a:lstStyle/>
          <a:p>
            <a:pPr marL="457200" marR="0" lvl="0" indent="-336550" algn="l" rtl="0">
              <a:spcBef>
                <a:spcPts val="0"/>
              </a:spcBef>
              <a:spcAft>
                <a:spcPts val="0"/>
              </a:spcAft>
              <a:buSzPts val="1700"/>
              <a:buChar char="-"/>
            </a:pPr>
            <a:r>
              <a:rPr lang="ko-KR" sz="1700" dirty="0" err="1"/>
              <a:t>Not</a:t>
            </a:r>
            <a:r>
              <a:rPr lang="ko-KR" sz="1700" dirty="0"/>
              <a:t> </a:t>
            </a:r>
            <a:r>
              <a:rPr lang="ko-KR" sz="1700" dirty="0" err="1"/>
              <a:t>being</a:t>
            </a:r>
            <a:r>
              <a:rPr lang="ko-KR" sz="1700" dirty="0"/>
              <a:t> </a:t>
            </a:r>
            <a:r>
              <a:rPr lang="ko-KR" sz="1700" dirty="0" err="1"/>
              <a:t>able</a:t>
            </a:r>
            <a:r>
              <a:rPr lang="ko-KR" sz="1700" dirty="0"/>
              <a:t> </a:t>
            </a:r>
            <a:r>
              <a:rPr lang="ko-KR" sz="1700" dirty="0" err="1"/>
              <a:t>to</a:t>
            </a:r>
            <a:r>
              <a:rPr lang="ko-KR" sz="1700" dirty="0"/>
              <a:t> </a:t>
            </a:r>
            <a:r>
              <a:rPr lang="ko-KR" sz="1700" dirty="0" err="1"/>
              <a:t>carry</a:t>
            </a:r>
            <a:r>
              <a:rPr lang="ko-KR" sz="1700" dirty="0"/>
              <a:t> </a:t>
            </a:r>
            <a:r>
              <a:rPr lang="ko-KR" sz="1700" dirty="0" err="1"/>
              <a:t>out</a:t>
            </a:r>
            <a:r>
              <a:rPr lang="ko-KR" sz="1700" dirty="0"/>
              <a:t> </a:t>
            </a:r>
            <a:r>
              <a:rPr lang="ko-KR" sz="1700" dirty="0" err="1"/>
              <a:t>further</a:t>
            </a:r>
            <a:r>
              <a:rPr lang="ko-KR" sz="1700" dirty="0"/>
              <a:t> </a:t>
            </a:r>
            <a:r>
              <a:rPr lang="ko-KR" sz="1700" dirty="0" err="1"/>
              <a:t>experiments</a:t>
            </a:r>
            <a:r>
              <a:rPr lang="ko-KR" sz="1700" dirty="0"/>
              <a:t> </a:t>
            </a:r>
            <a:r>
              <a:rPr lang="ko-KR" sz="1700" dirty="0" err="1"/>
              <a:t>with</a:t>
            </a:r>
            <a:r>
              <a:rPr lang="ko-KR" sz="1700" dirty="0"/>
              <a:t> </a:t>
            </a:r>
            <a:r>
              <a:rPr lang="ko-KR" sz="1700" dirty="0" err="1"/>
              <a:t>various</a:t>
            </a:r>
            <a:r>
              <a:rPr lang="ko-KR" sz="1700" dirty="0"/>
              <a:t> </a:t>
            </a:r>
            <a:r>
              <a:rPr lang="ko-KR" sz="1700" dirty="0" err="1"/>
              <a:t>algorithms</a:t>
            </a:r>
            <a:r>
              <a:rPr lang="ko-KR" sz="1700" dirty="0"/>
              <a:t> </a:t>
            </a:r>
            <a:r>
              <a:rPr lang="ko-KR" sz="1700" dirty="0" err="1"/>
              <a:t>like</a:t>
            </a:r>
            <a:r>
              <a:rPr lang="ko-KR" sz="1700" dirty="0"/>
              <a:t> k-</a:t>
            </a:r>
            <a:r>
              <a:rPr lang="ko-KR" sz="1700" dirty="0" err="1"/>
              <a:t>means</a:t>
            </a:r>
            <a:r>
              <a:rPr lang="ko-KR" sz="1700" dirty="0"/>
              <a:t> </a:t>
            </a:r>
            <a:r>
              <a:rPr lang="ko-KR" sz="1700" dirty="0" err="1"/>
              <a:t>clustering</a:t>
            </a:r>
            <a:r>
              <a:rPr lang="ko-KR" sz="1700" dirty="0"/>
              <a:t> and </a:t>
            </a:r>
            <a:r>
              <a:rPr lang="ko-KR" sz="1700" dirty="0" err="1"/>
              <a:t>catboost</a:t>
            </a:r>
            <a:r>
              <a:rPr lang="ko-KR" sz="1700" dirty="0"/>
              <a:t>. </a:t>
            </a:r>
            <a:endParaRPr sz="17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6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50" name="Google Shape;650;p61"/>
          <p:cNvSpPr/>
          <p:nvPr/>
        </p:nvSpPr>
        <p:spPr>
          <a:xfrm>
            <a:off x="3442009" y="2784461"/>
            <a:ext cx="5307981" cy="128907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1" name="Google Shape;651;p61"/>
          <p:cNvSpPr txBox="1"/>
          <p:nvPr/>
        </p:nvSpPr>
        <p:spPr>
          <a:xfrm flipH="1">
            <a:off x="3726922" y="2967334"/>
            <a:ext cx="4738154"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5400" b="1">
                <a:solidFill>
                  <a:schemeClr val="dk1"/>
                </a:solidFill>
              </a:rPr>
              <a:t>Thank you.</a:t>
            </a:r>
            <a:endParaRPr sz="5400" b="1">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7" name="Google Shape;207;p29"/>
          <p:cNvSpPr/>
          <p:nvPr/>
        </p:nvSpPr>
        <p:spPr>
          <a:xfrm>
            <a:off x="0" y="0"/>
            <a:ext cx="12192000" cy="6858000"/>
          </a:xfrm>
          <a:prstGeom prst="rect">
            <a:avLst/>
          </a:pr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29"/>
          <p:cNvSpPr txBox="1"/>
          <p:nvPr/>
        </p:nvSpPr>
        <p:spPr>
          <a:xfrm>
            <a:off x="799170" y="3044279"/>
            <a:ext cx="198863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4400" b="1">
                <a:solidFill>
                  <a:schemeClr val="lt1"/>
                </a:solidFill>
                <a:latin typeface="Arial"/>
                <a:ea typeface="Arial"/>
                <a:cs typeface="Arial"/>
                <a:sym typeface="Arial"/>
              </a:rPr>
              <a:t>Part 1</a:t>
            </a:r>
            <a:endParaRPr sz="4400" b="1">
              <a:solidFill>
                <a:schemeClr val="lt1"/>
              </a:solidFill>
              <a:latin typeface="Arial"/>
              <a:ea typeface="Arial"/>
              <a:cs typeface="Arial"/>
              <a:sym typeface="Arial"/>
            </a:endParaRPr>
          </a:p>
        </p:txBody>
      </p:sp>
      <p:sp>
        <p:nvSpPr>
          <p:cNvPr id="209" name="Google Shape;209;p29"/>
          <p:cNvSpPr txBox="1"/>
          <p:nvPr/>
        </p:nvSpPr>
        <p:spPr>
          <a:xfrm>
            <a:off x="2787805" y="3044278"/>
            <a:ext cx="4638900" cy="769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4400" b="1">
                <a:solidFill>
                  <a:schemeClr val="lt1"/>
                </a:solidFill>
              </a:rPr>
              <a:t>INTRODUCTION</a:t>
            </a:r>
            <a:endParaRPr/>
          </a:p>
        </p:txBody>
      </p:sp>
      <p:sp>
        <p:nvSpPr>
          <p:cNvPr id="210" name="Google Shape;210;p29"/>
          <p:cNvSpPr txBox="1"/>
          <p:nvPr/>
        </p:nvSpPr>
        <p:spPr>
          <a:xfrm>
            <a:off x="9987228" y="6586181"/>
            <a:ext cx="2194833"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ko-KR" sz="900">
                <a:solidFill>
                  <a:schemeClr val="lt1"/>
                </a:solidFill>
                <a:latin typeface="Arial"/>
                <a:ea typeface="Arial"/>
                <a:cs typeface="Arial"/>
                <a:sym typeface="Arial"/>
              </a:rPr>
              <a:t>ⓒSaebyeol Yu. Saebyeol’s PowerPoint</a:t>
            </a:r>
            <a:endParaRPr sz="9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30"/>
          <p:cNvSpPr txBox="1"/>
          <p:nvPr/>
        </p:nvSpPr>
        <p:spPr>
          <a:xfrm>
            <a:off x="1566325" y="379751"/>
            <a:ext cx="38568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chemeClr val="dk1"/>
                </a:solidFill>
              </a:rPr>
              <a:t>Overview of Competition</a:t>
            </a:r>
            <a:endParaRPr sz="2400" b="1">
              <a:solidFill>
                <a:schemeClr val="dk1"/>
              </a:solidFill>
            </a:endParaRPr>
          </a:p>
          <a:p>
            <a:pPr marL="0" marR="0" lvl="0" indent="0" algn="l" rtl="0">
              <a:spcBef>
                <a:spcPts val="0"/>
              </a:spcBef>
              <a:spcAft>
                <a:spcPts val="0"/>
              </a:spcAft>
              <a:buNone/>
            </a:pPr>
            <a:endParaRPr sz="2400" b="1">
              <a:solidFill>
                <a:srgbClr val="2B2929"/>
              </a:solidFill>
            </a:endParaRPr>
          </a:p>
        </p:txBody>
      </p:sp>
      <p:sp>
        <p:nvSpPr>
          <p:cNvPr id="217" name="Google Shape;217;p30"/>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a:t>
            </a:r>
            <a:r>
              <a:rPr lang="ko-KR" sz="2000" b="1">
                <a:solidFill>
                  <a:schemeClr val="lt1"/>
                </a:solidFill>
                <a:latin typeface="Arial"/>
                <a:ea typeface="Arial"/>
                <a:cs typeface="Arial"/>
                <a:sym typeface="Arial"/>
              </a:rPr>
              <a:t>1</a:t>
            </a:r>
            <a:endParaRPr sz="2000" b="1">
              <a:solidFill>
                <a:schemeClr val="lt1"/>
              </a:solidFill>
              <a:latin typeface="Arial"/>
              <a:ea typeface="Arial"/>
              <a:cs typeface="Arial"/>
              <a:sym typeface="Arial"/>
            </a:endParaRPr>
          </a:p>
        </p:txBody>
      </p:sp>
      <p:pic>
        <p:nvPicPr>
          <p:cNvPr id="218" name="Google Shape;218;p30"/>
          <p:cNvPicPr preferRelativeResize="0"/>
          <p:nvPr/>
        </p:nvPicPr>
        <p:blipFill rotWithShape="1">
          <a:blip r:embed="rId3">
            <a:alphaModFix/>
          </a:blip>
          <a:srcRect b="48961"/>
          <a:stretch/>
        </p:blipFill>
        <p:spPr>
          <a:xfrm>
            <a:off x="956375" y="1149250"/>
            <a:ext cx="10341175" cy="1989875"/>
          </a:xfrm>
          <a:prstGeom prst="rect">
            <a:avLst/>
          </a:prstGeom>
          <a:noFill/>
          <a:ln>
            <a:noFill/>
          </a:ln>
          <a:effectLst>
            <a:outerShdw blurRad="292100" dist="139700" dir="2700000" algn="tl" rotWithShape="0">
              <a:srgbClr val="333333">
                <a:alpha val="64709"/>
              </a:srgbClr>
            </a:outerShdw>
          </a:effectLst>
        </p:spPr>
      </p:pic>
      <p:graphicFrame>
        <p:nvGraphicFramePr>
          <p:cNvPr id="219" name="Google Shape;219;p30"/>
          <p:cNvGraphicFramePr/>
          <p:nvPr/>
        </p:nvGraphicFramePr>
        <p:xfrm>
          <a:off x="1010550" y="4007150"/>
          <a:ext cx="3000000" cy="3000000"/>
        </p:xfrm>
        <a:graphic>
          <a:graphicData uri="http://schemas.openxmlformats.org/drawingml/2006/table">
            <a:tbl>
              <a:tblPr>
                <a:noFill/>
                <a:tableStyleId>{B31B75A6-3281-49CD-A1A6-E2373FA01D57}</a:tableStyleId>
              </a:tblPr>
              <a:tblGrid>
                <a:gridCol w="2577650">
                  <a:extLst>
                    <a:ext uri="{9D8B030D-6E8A-4147-A177-3AD203B41FA5}">
                      <a16:colId xmlns:a16="http://schemas.microsoft.com/office/drawing/2014/main" val="20000"/>
                    </a:ext>
                  </a:extLst>
                </a:gridCol>
                <a:gridCol w="77093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Clr>
                          <a:srgbClr val="000000"/>
                        </a:buClr>
                        <a:buFont typeface="Arial"/>
                        <a:buNone/>
                      </a:pPr>
                      <a:r>
                        <a:rPr lang="ko-KR"/>
                        <a:t>Competition Timeline</a:t>
                      </a:r>
                      <a:endParaRPr/>
                    </a:p>
                  </a:txBody>
                  <a:tcPr marL="91425" marR="91425" marT="91425" marB="91425"/>
                </a:tc>
                <a:tc>
                  <a:txBody>
                    <a:bodyPr/>
                    <a:lstStyle/>
                    <a:p>
                      <a:pPr marL="0" lvl="0" indent="0" algn="l" rtl="0">
                        <a:spcBef>
                          <a:spcPts val="0"/>
                        </a:spcBef>
                        <a:spcAft>
                          <a:spcPts val="0"/>
                        </a:spcAft>
                        <a:buNone/>
                      </a:pPr>
                      <a:r>
                        <a:rPr lang="ko-KR"/>
                        <a:t>Feb 1, 2024 ~ Mar 1, 2024</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Clr>
                          <a:srgbClr val="000000"/>
                        </a:buClr>
                        <a:buFont typeface="Arial"/>
                        <a:buNone/>
                      </a:pPr>
                      <a:r>
                        <a:rPr lang="ko-KR"/>
                        <a:t>Final Submission Deadline</a:t>
                      </a:r>
                      <a:endParaRPr/>
                    </a:p>
                  </a:txBody>
                  <a:tcPr marL="91425" marR="91425" marT="91425" marB="91425"/>
                </a:tc>
                <a:tc>
                  <a:txBody>
                    <a:bodyPr/>
                    <a:lstStyle/>
                    <a:p>
                      <a:pPr marL="0" lvl="0" indent="0" algn="l" rtl="0">
                        <a:spcBef>
                          <a:spcPts val="0"/>
                        </a:spcBef>
                        <a:spcAft>
                          <a:spcPts val="0"/>
                        </a:spcAft>
                        <a:buClr>
                          <a:srgbClr val="000000"/>
                        </a:buClr>
                        <a:buFont typeface="Arial"/>
                        <a:buNone/>
                      </a:pPr>
                      <a:r>
                        <a:rPr lang="ko-KR"/>
                        <a:t>Feb 29, 2024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KR"/>
                        <a:t>Duration of participation</a:t>
                      </a:r>
                      <a:endParaRPr/>
                    </a:p>
                  </a:txBody>
                  <a:tcPr marL="91425" marR="91425" marT="91425" marB="91425"/>
                </a:tc>
                <a:tc>
                  <a:txBody>
                    <a:bodyPr/>
                    <a:lstStyle/>
                    <a:p>
                      <a:pPr marL="0" lvl="0" indent="0" algn="l" rtl="0">
                        <a:spcBef>
                          <a:spcPts val="0"/>
                        </a:spcBef>
                        <a:spcAft>
                          <a:spcPts val="0"/>
                        </a:spcAft>
                        <a:buNone/>
                      </a:pPr>
                      <a:r>
                        <a:rPr lang="ko-KR"/>
                        <a:t>5 days (Feb 26 2024 ~ Mar 1 2024) </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KR"/>
                        <a:t>Evaluation</a:t>
                      </a:r>
                      <a:endParaRPr/>
                    </a:p>
                  </a:txBody>
                  <a:tcPr marL="91425" marR="91425" marT="91425" marB="91425"/>
                </a:tc>
                <a:tc>
                  <a:txBody>
                    <a:bodyPr/>
                    <a:lstStyle/>
                    <a:p>
                      <a:pPr marL="0" lvl="0" indent="0" algn="l" rtl="0">
                        <a:spcBef>
                          <a:spcPts val="0"/>
                        </a:spcBef>
                        <a:spcAft>
                          <a:spcPts val="0"/>
                        </a:spcAft>
                        <a:buNone/>
                      </a:pPr>
                      <a:r>
                        <a:rPr lang="ko-KR"/>
                        <a:t>Submissions are evaluated using the accuracy score.</a:t>
                      </a:r>
                      <a:endParaRPr/>
                    </a:p>
                  </a:txBody>
                  <a:tcPr marL="91425" marR="91425" marT="91425" marB="91425"/>
                </a:tc>
                <a:extLst>
                  <a:ext uri="{0D108BD9-81ED-4DB2-BD59-A6C34878D82A}">
                    <a16:rowId xmlns:a16="http://schemas.microsoft.com/office/drawing/2014/main" val="10003"/>
                  </a:ext>
                </a:extLst>
              </a:tr>
              <a:tr h="481100">
                <a:tc>
                  <a:txBody>
                    <a:bodyPr/>
                    <a:lstStyle/>
                    <a:p>
                      <a:pPr marL="0" lvl="0" indent="0" algn="l" rtl="0">
                        <a:spcBef>
                          <a:spcPts val="0"/>
                        </a:spcBef>
                        <a:spcAft>
                          <a:spcPts val="0"/>
                        </a:spcAft>
                        <a:buNone/>
                      </a:pPr>
                      <a:r>
                        <a:rPr lang="ko-KR"/>
                        <a:t>Kaggle Notebook </a:t>
                      </a:r>
                      <a:endParaRPr/>
                    </a:p>
                  </a:txBody>
                  <a:tcPr marL="91425" marR="91425" marT="91425" marB="91425"/>
                </a:tc>
                <a:tc>
                  <a:txBody>
                    <a:bodyPr/>
                    <a:lstStyle/>
                    <a:p>
                      <a:pPr marL="0" lvl="0" indent="0" algn="l" rtl="0">
                        <a:spcBef>
                          <a:spcPts val="0"/>
                        </a:spcBef>
                        <a:spcAft>
                          <a:spcPts val="0"/>
                        </a:spcAft>
                        <a:buNone/>
                      </a:pPr>
                      <a:r>
                        <a:rPr lang="ko-KR"/>
                        <a:t>https://www.kaggle.com/competitions/playground-series-s4e2/overview</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31"/>
          <p:cNvSpPr txBox="1"/>
          <p:nvPr/>
        </p:nvSpPr>
        <p:spPr>
          <a:xfrm>
            <a:off x="1566325" y="379751"/>
            <a:ext cx="38568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solidFill>
                  <a:schemeClr val="dk1"/>
                </a:solidFill>
              </a:rPr>
              <a:t>Overview of Competition</a:t>
            </a:r>
            <a:endParaRPr sz="2400" b="1">
              <a:solidFill>
                <a:schemeClr val="dk1"/>
              </a:solidFill>
            </a:endParaRPr>
          </a:p>
          <a:p>
            <a:pPr marL="0" marR="0" lvl="0" indent="0" algn="l" rtl="0">
              <a:spcBef>
                <a:spcPts val="0"/>
              </a:spcBef>
              <a:spcAft>
                <a:spcPts val="0"/>
              </a:spcAft>
              <a:buNone/>
            </a:pPr>
            <a:endParaRPr sz="2400" b="1">
              <a:solidFill>
                <a:srgbClr val="2B2929"/>
              </a:solidFill>
            </a:endParaRPr>
          </a:p>
        </p:txBody>
      </p:sp>
      <p:sp>
        <p:nvSpPr>
          <p:cNvPr id="226" name="Google Shape;226;p31"/>
          <p:cNvSpPr txBox="1"/>
          <p:nvPr/>
        </p:nvSpPr>
        <p:spPr>
          <a:xfrm>
            <a:off x="709409" y="374958"/>
            <a:ext cx="745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ko-KR" sz="2000" b="1">
                <a:solidFill>
                  <a:schemeClr val="lt1"/>
                </a:solidFill>
              </a:rPr>
              <a:t>01</a:t>
            </a:r>
            <a:endParaRPr sz="2000" b="1">
              <a:solidFill>
                <a:schemeClr val="lt1"/>
              </a:solidFill>
              <a:latin typeface="Arial"/>
              <a:ea typeface="Arial"/>
              <a:cs typeface="Arial"/>
              <a:sym typeface="Arial"/>
            </a:endParaRPr>
          </a:p>
        </p:txBody>
      </p:sp>
      <p:pic>
        <p:nvPicPr>
          <p:cNvPr id="227" name="Google Shape;227;p31"/>
          <p:cNvPicPr preferRelativeResize="0"/>
          <p:nvPr/>
        </p:nvPicPr>
        <p:blipFill rotWithShape="1">
          <a:blip r:embed="rId3">
            <a:alphaModFix/>
          </a:blip>
          <a:srcRect b="48961"/>
          <a:stretch/>
        </p:blipFill>
        <p:spPr>
          <a:xfrm>
            <a:off x="956375" y="1149250"/>
            <a:ext cx="10341175" cy="1989875"/>
          </a:xfrm>
          <a:prstGeom prst="rect">
            <a:avLst/>
          </a:prstGeom>
          <a:noFill/>
          <a:ln>
            <a:noFill/>
          </a:ln>
          <a:effectLst>
            <a:outerShdw blurRad="292100" dist="139700" dir="2700000" algn="tl" rotWithShape="0">
              <a:srgbClr val="333333">
                <a:alpha val="64709"/>
              </a:srgbClr>
            </a:outerShdw>
          </a:effectLst>
        </p:spPr>
      </p:pic>
      <p:sp>
        <p:nvSpPr>
          <p:cNvPr id="228" name="Google Shape;228;p31"/>
          <p:cNvSpPr txBox="1"/>
          <p:nvPr/>
        </p:nvSpPr>
        <p:spPr>
          <a:xfrm>
            <a:off x="956375" y="4811050"/>
            <a:ext cx="10341300" cy="18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600">
                <a:solidFill>
                  <a:schemeClr val="dk1"/>
                </a:solidFill>
              </a:rPr>
              <a:t>The goal of this competition is to use various factors to predict obesity risk in individuals, which is related to cardiovascular disease. </a:t>
            </a:r>
            <a:endParaRPr sz="2600">
              <a:solidFill>
                <a:schemeClr val="dk1"/>
              </a:solidFill>
            </a:endParaRPr>
          </a:p>
        </p:txBody>
      </p:sp>
      <p:sp>
        <p:nvSpPr>
          <p:cNvPr id="229" name="Google Shape;229;p31"/>
          <p:cNvSpPr txBox="1"/>
          <p:nvPr/>
        </p:nvSpPr>
        <p:spPr>
          <a:xfrm>
            <a:off x="956375" y="4195650"/>
            <a:ext cx="2603700" cy="4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900" b="1">
                <a:solidFill>
                  <a:schemeClr val="dk1"/>
                </a:solidFill>
              </a:rPr>
              <a:t>Goal:</a:t>
            </a:r>
            <a:endParaRPr sz="2900"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p:nvPr/>
        </p:nvSpPr>
        <p:spPr>
          <a:xfrm>
            <a:off x="225050" y="2203400"/>
            <a:ext cx="10527600" cy="2536500"/>
          </a:xfrm>
          <a:prstGeom prst="homePlate">
            <a:avLst>
              <a:gd name="adj" fmla="val 50000"/>
            </a:avLst>
          </a:prstGeom>
          <a:solidFill>
            <a:srgbClr val="E9E9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32"/>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32"/>
          <p:cNvSpPr txBox="1"/>
          <p:nvPr/>
        </p:nvSpPr>
        <p:spPr>
          <a:xfrm>
            <a:off x="1644538" y="369151"/>
            <a:ext cx="54996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highlight>
                  <a:srgbClr val="FDFDFD"/>
                </a:highlight>
                <a:latin typeface="Microsoft Yahei"/>
                <a:ea typeface="Microsoft Yahei"/>
                <a:cs typeface="Microsoft Yahei"/>
                <a:sym typeface="Microsoft Yahei"/>
              </a:rPr>
              <a:t>Process Flow</a:t>
            </a:r>
            <a:endParaRPr sz="2400" b="1"/>
          </a:p>
        </p:txBody>
      </p:sp>
      <p:sp>
        <p:nvSpPr>
          <p:cNvPr id="237" name="Google Shape;237;p32"/>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02</a:t>
            </a:r>
            <a:endParaRPr sz="2000" b="1">
              <a:solidFill>
                <a:schemeClr val="lt1"/>
              </a:solidFill>
              <a:latin typeface="Arial"/>
              <a:ea typeface="Arial"/>
              <a:cs typeface="Arial"/>
              <a:sym typeface="Arial"/>
            </a:endParaRPr>
          </a:p>
        </p:txBody>
      </p:sp>
      <p:sp>
        <p:nvSpPr>
          <p:cNvPr id="238" name="Google Shape;238;p32"/>
          <p:cNvSpPr/>
          <p:nvPr/>
        </p:nvSpPr>
        <p:spPr>
          <a:xfrm>
            <a:off x="439700" y="2579975"/>
            <a:ext cx="1514700" cy="17559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32"/>
          <p:cNvSpPr txBox="1"/>
          <p:nvPr/>
        </p:nvSpPr>
        <p:spPr>
          <a:xfrm>
            <a:off x="751100" y="3065000"/>
            <a:ext cx="1207800" cy="8967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700"/>
              </a:spcAft>
              <a:buNone/>
            </a:pPr>
            <a:r>
              <a:rPr lang="ko-KR" sz="1750">
                <a:solidFill>
                  <a:schemeClr val="lt1"/>
                </a:solidFill>
              </a:rPr>
              <a:t>Kaggle Dataset</a:t>
            </a:r>
            <a:endParaRPr sz="3200">
              <a:solidFill>
                <a:schemeClr val="lt1"/>
              </a:solidFill>
            </a:endParaRPr>
          </a:p>
        </p:txBody>
      </p:sp>
      <p:grpSp>
        <p:nvGrpSpPr>
          <p:cNvPr id="240" name="Google Shape;240;p32"/>
          <p:cNvGrpSpPr/>
          <p:nvPr/>
        </p:nvGrpSpPr>
        <p:grpSpPr>
          <a:xfrm>
            <a:off x="2364501" y="2587806"/>
            <a:ext cx="1909603" cy="896646"/>
            <a:chOff x="2306375" y="1460800"/>
            <a:chExt cx="8490900" cy="4794900"/>
          </a:xfrm>
        </p:grpSpPr>
        <p:sp>
          <p:nvSpPr>
            <p:cNvPr id="241" name="Google Shape;241;p32"/>
            <p:cNvSpPr/>
            <p:nvPr/>
          </p:nvSpPr>
          <p:spPr>
            <a:xfrm>
              <a:off x="2306375" y="1460800"/>
              <a:ext cx="8490900" cy="47949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32"/>
            <p:cNvSpPr txBox="1"/>
            <p:nvPr/>
          </p:nvSpPr>
          <p:spPr>
            <a:xfrm>
              <a:off x="3219442" y="1770124"/>
              <a:ext cx="7208400" cy="4176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350">
                  <a:solidFill>
                    <a:schemeClr val="lt1"/>
                  </a:solidFill>
                </a:rPr>
                <a:t>Concatenate Original and Train dataset</a:t>
              </a:r>
              <a:endParaRPr sz="1350">
                <a:solidFill>
                  <a:schemeClr val="lt1"/>
                </a:solidFill>
              </a:endParaRPr>
            </a:p>
            <a:p>
              <a:pPr marL="0" lvl="0" indent="0" algn="l" rtl="0">
                <a:spcBef>
                  <a:spcPts val="700"/>
                </a:spcBef>
                <a:spcAft>
                  <a:spcPts val="0"/>
                </a:spcAft>
                <a:buNone/>
              </a:pPr>
              <a:endParaRPr sz="2800">
                <a:solidFill>
                  <a:schemeClr val="lt1"/>
                </a:solidFill>
              </a:endParaRPr>
            </a:p>
          </p:txBody>
        </p:sp>
      </p:grpSp>
      <p:grpSp>
        <p:nvGrpSpPr>
          <p:cNvPr id="243" name="Google Shape;243;p32"/>
          <p:cNvGrpSpPr/>
          <p:nvPr/>
        </p:nvGrpSpPr>
        <p:grpSpPr>
          <a:xfrm>
            <a:off x="2364551" y="3673496"/>
            <a:ext cx="1909603" cy="633406"/>
            <a:chOff x="2306375" y="1460800"/>
            <a:chExt cx="8490900" cy="4794900"/>
          </a:xfrm>
        </p:grpSpPr>
        <p:sp>
          <p:nvSpPr>
            <p:cNvPr id="244" name="Google Shape;244;p32"/>
            <p:cNvSpPr/>
            <p:nvPr/>
          </p:nvSpPr>
          <p:spPr>
            <a:xfrm>
              <a:off x="2306375" y="1460800"/>
              <a:ext cx="8490900" cy="47949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32"/>
            <p:cNvSpPr txBox="1"/>
            <p:nvPr/>
          </p:nvSpPr>
          <p:spPr>
            <a:xfrm>
              <a:off x="2916419" y="2343493"/>
              <a:ext cx="7585200" cy="3029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350">
                  <a:solidFill>
                    <a:schemeClr val="lt1"/>
                  </a:solidFill>
                </a:rPr>
                <a:t>Remove duplicates</a:t>
              </a:r>
              <a:endParaRPr sz="1350">
                <a:solidFill>
                  <a:schemeClr val="lt1"/>
                </a:solidFill>
              </a:endParaRPr>
            </a:p>
            <a:p>
              <a:pPr marL="0" lvl="0" indent="0" algn="l" rtl="0">
                <a:spcBef>
                  <a:spcPts val="700"/>
                </a:spcBef>
                <a:spcAft>
                  <a:spcPts val="0"/>
                </a:spcAft>
                <a:buNone/>
              </a:pPr>
              <a:endParaRPr sz="2800">
                <a:solidFill>
                  <a:schemeClr val="lt1"/>
                </a:solidFill>
              </a:endParaRPr>
            </a:p>
          </p:txBody>
        </p:sp>
      </p:grpSp>
      <p:sp>
        <p:nvSpPr>
          <p:cNvPr id="246" name="Google Shape;246;p32"/>
          <p:cNvSpPr/>
          <p:nvPr/>
        </p:nvSpPr>
        <p:spPr>
          <a:xfrm>
            <a:off x="4603508" y="2536112"/>
            <a:ext cx="1516500" cy="18225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32"/>
          <p:cNvSpPr txBox="1"/>
          <p:nvPr/>
        </p:nvSpPr>
        <p:spPr>
          <a:xfrm>
            <a:off x="4745425" y="2901350"/>
            <a:ext cx="1254600" cy="1224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50">
                <a:solidFill>
                  <a:schemeClr val="lt1"/>
                </a:solidFill>
              </a:rPr>
              <a:t>Encoding &amp; Standardization</a:t>
            </a:r>
            <a:endParaRPr sz="1550">
              <a:solidFill>
                <a:schemeClr val="lt1"/>
              </a:solidFill>
            </a:endParaRPr>
          </a:p>
          <a:p>
            <a:pPr marL="0" lvl="0" indent="0" algn="l" rtl="0">
              <a:spcBef>
                <a:spcPts val="700"/>
              </a:spcBef>
              <a:spcAft>
                <a:spcPts val="0"/>
              </a:spcAft>
              <a:buNone/>
            </a:pPr>
            <a:endParaRPr sz="3000">
              <a:solidFill>
                <a:schemeClr val="lt1"/>
              </a:solidFill>
            </a:endParaRPr>
          </a:p>
        </p:txBody>
      </p:sp>
      <p:grpSp>
        <p:nvGrpSpPr>
          <p:cNvPr id="248" name="Google Shape;248;p32"/>
          <p:cNvGrpSpPr/>
          <p:nvPr/>
        </p:nvGrpSpPr>
        <p:grpSpPr>
          <a:xfrm>
            <a:off x="6443158" y="2536112"/>
            <a:ext cx="1920502" cy="1897224"/>
            <a:chOff x="1629163" y="1460800"/>
            <a:chExt cx="10753092" cy="4991382"/>
          </a:xfrm>
        </p:grpSpPr>
        <p:sp>
          <p:nvSpPr>
            <p:cNvPr id="249" name="Google Shape;249;p32"/>
            <p:cNvSpPr/>
            <p:nvPr/>
          </p:nvSpPr>
          <p:spPr>
            <a:xfrm>
              <a:off x="1629163" y="1460800"/>
              <a:ext cx="8490900" cy="47949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32"/>
            <p:cNvSpPr txBox="1"/>
            <p:nvPr/>
          </p:nvSpPr>
          <p:spPr>
            <a:xfrm>
              <a:off x="2994955" y="2275882"/>
              <a:ext cx="9387300" cy="41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750">
                  <a:solidFill>
                    <a:schemeClr val="lt1"/>
                  </a:solidFill>
                </a:rPr>
                <a:t>Create Derived Variables</a:t>
              </a:r>
              <a:endParaRPr sz="3200">
                <a:solidFill>
                  <a:schemeClr val="lt1"/>
                </a:solidFill>
              </a:endParaRPr>
            </a:p>
          </p:txBody>
        </p:sp>
      </p:grpSp>
      <p:grpSp>
        <p:nvGrpSpPr>
          <p:cNvPr id="251" name="Google Shape;251;p32"/>
          <p:cNvGrpSpPr/>
          <p:nvPr/>
        </p:nvGrpSpPr>
        <p:grpSpPr>
          <a:xfrm>
            <a:off x="8287008" y="2579984"/>
            <a:ext cx="1516478" cy="1755892"/>
            <a:chOff x="2306375" y="1460800"/>
            <a:chExt cx="8490916" cy="4794900"/>
          </a:xfrm>
        </p:grpSpPr>
        <p:sp>
          <p:nvSpPr>
            <p:cNvPr id="252" name="Google Shape;252;p32"/>
            <p:cNvSpPr/>
            <p:nvPr/>
          </p:nvSpPr>
          <p:spPr>
            <a:xfrm>
              <a:off x="2306375" y="1460800"/>
              <a:ext cx="8490900" cy="4794900"/>
            </a:xfrm>
            <a:prstGeom prst="roundRect">
              <a:avLst>
                <a:gd name="adj" fmla="val 16667"/>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32"/>
            <p:cNvSpPr txBox="1"/>
            <p:nvPr/>
          </p:nvSpPr>
          <p:spPr>
            <a:xfrm>
              <a:off x="3038691" y="2205864"/>
              <a:ext cx="7758600" cy="3342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700"/>
                </a:spcAft>
                <a:buNone/>
              </a:pPr>
              <a:r>
                <a:rPr lang="ko-KR" sz="1750">
                  <a:solidFill>
                    <a:schemeClr val="lt1"/>
                  </a:solidFill>
                </a:rPr>
                <a:t>Model Training &amp; Prediction</a:t>
              </a:r>
              <a:endParaRPr sz="3200">
                <a:solidFill>
                  <a:schemeClr val="lt1"/>
                </a:solidFill>
              </a:endParaRPr>
            </a:p>
          </p:txBody>
        </p:sp>
      </p:grpSp>
      <p:grpSp>
        <p:nvGrpSpPr>
          <p:cNvPr id="254" name="Google Shape;254;p32"/>
          <p:cNvGrpSpPr/>
          <p:nvPr/>
        </p:nvGrpSpPr>
        <p:grpSpPr>
          <a:xfrm>
            <a:off x="10318956" y="2821526"/>
            <a:ext cx="1514777" cy="1315721"/>
            <a:chOff x="2306375" y="1460800"/>
            <a:chExt cx="8490900" cy="4794900"/>
          </a:xfrm>
        </p:grpSpPr>
        <p:sp>
          <p:nvSpPr>
            <p:cNvPr id="255" name="Google Shape;255;p32"/>
            <p:cNvSpPr/>
            <p:nvPr/>
          </p:nvSpPr>
          <p:spPr>
            <a:xfrm>
              <a:off x="2306375" y="1460800"/>
              <a:ext cx="8490900" cy="4794900"/>
            </a:xfrm>
            <a:prstGeom prst="roundRect">
              <a:avLst>
                <a:gd name="adj" fmla="val 16667"/>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32"/>
            <p:cNvSpPr txBox="1"/>
            <p:nvPr/>
          </p:nvSpPr>
          <p:spPr>
            <a:xfrm>
              <a:off x="3418171" y="2306824"/>
              <a:ext cx="7379100" cy="3031500"/>
            </a:xfrm>
            <a:prstGeom prst="rect">
              <a:avLst/>
            </a:prstGeom>
            <a:solidFill>
              <a:schemeClr val="accent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850">
                  <a:solidFill>
                    <a:schemeClr val="lt1"/>
                  </a:solidFill>
                </a:rPr>
                <a:t>Model Selection</a:t>
              </a:r>
              <a:endParaRPr sz="3300">
                <a:solidFill>
                  <a:schemeClr val="lt1"/>
                </a:solidFill>
              </a:endParaRPr>
            </a:p>
          </p:txBody>
        </p:sp>
      </p:grpSp>
      <p:sp>
        <p:nvSpPr>
          <p:cNvPr id="257" name="Google Shape;257;p32"/>
          <p:cNvSpPr/>
          <p:nvPr/>
        </p:nvSpPr>
        <p:spPr>
          <a:xfrm>
            <a:off x="403000" y="1855400"/>
            <a:ext cx="5499600" cy="348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Data Preprocessing</a:t>
            </a:r>
            <a:endParaRPr/>
          </a:p>
        </p:txBody>
      </p:sp>
      <p:sp>
        <p:nvSpPr>
          <p:cNvPr id="258" name="Google Shape;258;p32"/>
          <p:cNvSpPr/>
          <p:nvPr/>
        </p:nvSpPr>
        <p:spPr>
          <a:xfrm>
            <a:off x="6277425" y="1855400"/>
            <a:ext cx="1804800" cy="348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Feature Engineering</a:t>
            </a:r>
            <a:endParaRPr/>
          </a:p>
        </p:txBody>
      </p:sp>
      <p:sp>
        <p:nvSpPr>
          <p:cNvPr id="259" name="Google Shape;259;p32"/>
          <p:cNvSpPr/>
          <p:nvPr/>
        </p:nvSpPr>
        <p:spPr>
          <a:xfrm>
            <a:off x="8287000" y="1855400"/>
            <a:ext cx="1207800" cy="348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Modeling</a:t>
            </a:r>
            <a:endParaRPr/>
          </a:p>
        </p:txBody>
      </p:sp>
      <p:cxnSp>
        <p:nvCxnSpPr>
          <p:cNvPr id="260" name="Google Shape;260;p32"/>
          <p:cNvCxnSpPr/>
          <p:nvPr/>
        </p:nvCxnSpPr>
        <p:spPr>
          <a:xfrm>
            <a:off x="2165150" y="3036134"/>
            <a:ext cx="252300" cy="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32"/>
          <p:cNvCxnSpPr/>
          <p:nvPr/>
        </p:nvCxnSpPr>
        <p:spPr>
          <a:xfrm>
            <a:off x="2165024" y="4026722"/>
            <a:ext cx="252300" cy="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32"/>
          <p:cNvCxnSpPr/>
          <p:nvPr/>
        </p:nvCxnSpPr>
        <p:spPr>
          <a:xfrm>
            <a:off x="2165050" y="3035900"/>
            <a:ext cx="0" cy="10038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32"/>
          <p:cNvCxnSpPr>
            <a:stCxn id="239" idx="3"/>
          </p:cNvCxnSpPr>
          <p:nvPr/>
        </p:nvCxnSpPr>
        <p:spPr>
          <a:xfrm>
            <a:off x="1958900" y="3513350"/>
            <a:ext cx="230400" cy="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32"/>
          <p:cNvCxnSpPr/>
          <p:nvPr/>
        </p:nvCxnSpPr>
        <p:spPr>
          <a:xfrm>
            <a:off x="4451050" y="3011725"/>
            <a:ext cx="0" cy="9555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32"/>
          <p:cNvCxnSpPr/>
          <p:nvPr/>
        </p:nvCxnSpPr>
        <p:spPr>
          <a:xfrm rot="10800000">
            <a:off x="4293850" y="3032275"/>
            <a:ext cx="157200" cy="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32"/>
          <p:cNvCxnSpPr/>
          <p:nvPr/>
        </p:nvCxnSpPr>
        <p:spPr>
          <a:xfrm rot="10800000">
            <a:off x="4293850" y="3946675"/>
            <a:ext cx="157200" cy="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32"/>
          <p:cNvCxnSpPr/>
          <p:nvPr/>
        </p:nvCxnSpPr>
        <p:spPr>
          <a:xfrm rot="10800000">
            <a:off x="4446250" y="3489475"/>
            <a:ext cx="157200" cy="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p32"/>
          <p:cNvCxnSpPr>
            <a:endCxn id="252" idx="1"/>
          </p:cNvCxnSpPr>
          <p:nvPr/>
        </p:nvCxnSpPr>
        <p:spPr>
          <a:xfrm rot="10800000" flipH="1">
            <a:off x="7970808" y="3457930"/>
            <a:ext cx="316200" cy="1200"/>
          </a:xfrm>
          <a:prstGeom prst="straightConnector1">
            <a:avLst/>
          </a:prstGeom>
          <a:noFill/>
          <a:ln w="9525" cap="flat" cmpd="sng">
            <a:solidFill>
              <a:schemeClr val="dk2"/>
            </a:solidFill>
            <a:prstDash val="solid"/>
            <a:round/>
            <a:headEnd type="none" w="med" len="med"/>
            <a:tailEnd type="stealth" w="med" len="med"/>
          </a:ln>
        </p:spPr>
      </p:cxnSp>
      <p:cxnSp>
        <p:nvCxnSpPr>
          <p:cNvPr id="269" name="Google Shape;269;p32"/>
          <p:cNvCxnSpPr/>
          <p:nvPr/>
        </p:nvCxnSpPr>
        <p:spPr>
          <a:xfrm rot="10800000" flipH="1">
            <a:off x="6142008" y="3457930"/>
            <a:ext cx="316200" cy="12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p:nvPr/>
        </p:nvSpPr>
        <p:spPr>
          <a:xfrm>
            <a:off x="363448" y="335362"/>
            <a:ext cx="1152000" cy="479400"/>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33"/>
          <p:cNvSpPr txBox="1"/>
          <p:nvPr/>
        </p:nvSpPr>
        <p:spPr>
          <a:xfrm>
            <a:off x="1644538" y="369151"/>
            <a:ext cx="54996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highlight>
                  <a:srgbClr val="FDFDFD"/>
                </a:highlight>
                <a:latin typeface="Microsoft Yahei"/>
                <a:ea typeface="Microsoft Yahei"/>
                <a:cs typeface="Microsoft Yahei"/>
                <a:sym typeface="Microsoft Yahei"/>
              </a:rPr>
              <a:t>Introduction of Dataset</a:t>
            </a:r>
            <a:endParaRPr sz="2400" b="1"/>
          </a:p>
        </p:txBody>
      </p:sp>
      <p:sp>
        <p:nvSpPr>
          <p:cNvPr id="276" name="Google Shape;276;p33"/>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sp>
        <p:nvSpPr>
          <p:cNvPr id="277" name="Google Shape;277;p33"/>
          <p:cNvSpPr/>
          <p:nvPr/>
        </p:nvSpPr>
        <p:spPr>
          <a:xfrm>
            <a:off x="2062252" y="2463427"/>
            <a:ext cx="2255100" cy="2133900"/>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33"/>
          <p:cNvSpPr txBox="1"/>
          <p:nvPr/>
        </p:nvSpPr>
        <p:spPr>
          <a:xfrm>
            <a:off x="4882513" y="2721457"/>
            <a:ext cx="2255100" cy="1293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900" b="1">
                <a:solidFill>
                  <a:schemeClr val="dk1"/>
                </a:solidFill>
              </a:rPr>
              <a:t>Train</a:t>
            </a:r>
            <a:endParaRPr sz="2900" b="1">
              <a:solidFill>
                <a:schemeClr val="dk1"/>
              </a:solidFill>
            </a:endParaRPr>
          </a:p>
          <a:p>
            <a:pPr marL="0" marR="0" lvl="0" indent="0" algn="ctr" rtl="0">
              <a:spcBef>
                <a:spcPts val="0"/>
              </a:spcBef>
              <a:spcAft>
                <a:spcPts val="0"/>
              </a:spcAft>
              <a:buNone/>
            </a:pPr>
            <a:endParaRPr sz="2900" b="1">
              <a:solidFill>
                <a:schemeClr val="dk1"/>
              </a:solidFill>
            </a:endParaRPr>
          </a:p>
          <a:p>
            <a:pPr marL="0" lvl="0" indent="0" algn="ctr" rtl="0">
              <a:spcBef>
                <a:spcPts val="0"/>
              </a:spcBef>
              <a:spcAft>
                <a:spcPts val="0"/>
              </a:spcAft>
              <a:buNone/>
            </a:pPr>
            <a:r>
              <a:rPr lang="ko-KR" sz="2000">
                <a:solidFill>
                  <a:schemeClr val="dk1"/>
                </a:solidFill>
              </a:rPr>
              <a:t>(20758, 18)</a:t>
            </a:r>
            <a:endParaRPr sz="2000" b="1">
              <a:solidFill>
                <a:schemeClr val="dk1"/>
              </a:solidFill>
            </a:endParaRPr>
          </a:p>
        </p:txBody>
      </p:sp>
      <p:sp>
        <p:nvSpPr>
          <p:cNvPr id="279" name="Google Shape;279;p33"/>
          <p:cNvSpPr txBox="1"/>
          <p:nvPr/>
        </p:nvSpPr>
        <p:spPr>
          <a:xfrm>
            <a:off x="1634425" y="2850500"/>
            <a:ext cx="30000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200" b="1">
                <a:solidFill>
                  <a:srgbClr val="2B2929"/>
                </a:solidFill>
              </a:rPr>
              <a:t>Test</a:t>
            </a:r>
            <a:endParaRPr sz="2200" b="1">
              <a:solidFill>
                <a:srgbClr val="2B2929"/>
              </a:solidFill>
            </a:endParaRPr>
          </a:p>
          <a:p>
            <a:pPr marL="0" lvl="0" indent="0" algn="ctr" rtl="0">
              <a:spcBef>
                <a:spcPts val="0"/>
              </a:spcBef>
              <a:spcAft>
                <a:spcPts val="0"/>
              </a:spcAft>
              <a:buNone/>
            </a:pPr>
            <a:endParaRPr sz="2600" b="1">
              <a:solidFill>
                <a:srgbClr val="2B2929"/>
              </a:solidFill>
            </a:endParaRPr>
          </a:p>
          <a:p>
            <a:pPr marL="0" lvl="0" indent="0" algn="ctr" rtl="0">
              <a:spcBef>
                <a:spcPts val="0"/>
              </a:spcBef>
              <a:spcAft>
                <a:spcPts val="0"/>
              </a:spcAft>
              <a:buNone/>
            </a:pPr>
            <a:r>
              <a:rPr lang="ko-KR" sz="1800">
                <a:solidFill>
                  <a:srgbClr val="2B2929"/>
                </a:solidFill>
              </a:rPr>
              <a:t>(13840, 17)</a:t>
            </a:r>
            <a:endParaRPr sz="1800"/>
          </a:p>
        </p:txBody>
      </p:sp>
      <p:sp>
        <p:nvSpPr>
          <p:cNvPr id="280" name="Google Shape;280;p33"/>
          <p:cNvSpPr/>
          <p:nvPr/>
        </p:nvSpPr>
        <p:spPr>
          <a:xfrm>
            <a:off x="7674473" y="2483123"/>
            <a:ext cx="2365800" cy="2282400"/>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33"/>
          <p:cNvSpPr txBox="1"/>
          <p:nvPr/>
        </p:nvSpPr>
        <p:spPr>
          <a:xfrm>
            <a:off x="7385700" y="2914625"/>
            <a:ext cx="30000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200" b="1">
                <a:solidFill>
                  <a:schemeClr val="dk1"/>
                </a:solidFill>
              </a:rPr>
              <a:t>Original</a:t>
            </a:r>
            <a:endParaRPr sz="2200" b="1">
              <a:solidFill>
                <a:schemeClr val="dk1"/>
              </a:solidFill>
            </a:endParaRPr>
          </a:p>
          <a:p>
            <a:pPr marL="0" lvl="0" indent="0" algn="ctr" rtl="0">
              <a:spcBef>
                <a:spcPts val="0"/>
              </a:spcBef>
              <a:spcAft>
                <a:spcPts val="0"/>
              </a:spcAft>
              <a:buNone/>
            </a:pPr>
            <a:endParaRPr sz="2400" b="1">
              <a:solidFill>
                <a:schemeClr val="dk1"/>
              </a:solidFill>
            </a:endParaRPr>
          </a:p>
          <a:p>
            <a:pPr marL="0" lvl="0" indent="0" algn="ctr" rtl="0">
              <a:spcBef>
                <a:spcPts val="0"/>
              </a:spcBef>
              <a:spcAft>
                <a:spcPts val="0"/>
              </a:spcAft>
              <a:buNone/>
            </a:pPr>
            <a:r>
              <a:rPr lang="ko-KR" sz="2000">
                <a:solidFill>
                  <a:schemeClr val="dk1"/>
                </a:solidFill>
              </a:rPr>
              <a:t>(2111, 17)</a:t>
            </a:r>
            <a:endParaRPr sz="2000">
              <a:solidFill>
                <a:schemeClr val="dk1"/>
              </a:solidFill>
            </a:endParaRPr>
          </a:p>
        </p:txBody>
      </p:sp>
      <p:sp>
        <p:nvSpPr>
          <p:cNvPr id="282" name="Google Shape;282;p33"/>
          <p:cNvSpPr/>
          <p:nvPr/>
        </p:nvSpPr>
        <p:spPr>
          <a:xfrm>
            <a:off x="4859100" y="4682900"/>
            <a:ext cx="2205600" cy="2011200"/>
          </a:xfrm>
          <a:prstGeom prst="ellipse">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33"/>
          <p:cNvSpPr txBox="1"/>
          <p:nvPr/>
        </p:nvSpPr>
        <p:spPr>
          <a:xfrm>
            <a:off x="4461900" y="5395250"/>
            <a:ext cx="30000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800" b="1">
                <a:solidFill>
                  <a:schemeClr val="dk1"/>
                </a:solidFill>
              </a:rPr>
              <a:t>Submission</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ko-KR" sz="1800">
                <a:solidFill>
                  <a:schemeClr val="dk1"/>
                </a:solidFill>
              </a:rPr>
              <a:t>(13840, 2)</a:t>
            </a:r>
            <a:endParaRPr sz="1800">
              <a:solidFill>
                <a:schemeClr val="dk1"/>
              </a:solidFill>
            </a:endParaRPr>
          </a:p>
        </p:txBody>
      </p:sp>
      <p:sp>
        <p:nvSpPr>
          <p:cNvPr id="284" name="Google Shape;284;p33"/>
          <p:cNvSpPr/>
          <p:nvPr/>
        </p:nvSpPr>
        <p:spPr>
          <a:xfrm>
            <a:off x="3928950" y="1097200"/>
            <a:ext cx="4065900" cy="3970200"/>
          </a:xfrm>
          <a:prstGeom prst="ellipse">
            <a:avLst/>
          </a:prstGeom>
          <a:solidFill>
            <a:srgbClr val="3A3838">
              <a:alpha val="69620"/>
            </a:srgbClr>
          </a:solidFill>
          <a:ln w="12700" cap="flat" cmpd="sng">
            <a:solidFill>
              <a:srgbClr val="7F7C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p:nvPr/>
        </p:nvSpPr>
        <p:spPr>
          <a:xfrm>
            <a:off x="363448" y="335362"/>
            <a:ext cx="1152086" cy="479503"/>
          </a:xfrm>
          <a:prstGeom prst="roundRect">
            <a:avLst>
              <a:gd name="adj" fmla="val 3609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34"/>
          <p:cNvSpPr txBox="1"/>
          <p:nvPr/>
        </p:nvSpPr>
        <p:spPr>
          <a:xfrm>
            <a:off x="1644538" y="369151"/>
            <a:ext cx="5499600" cy="461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ko-KR" sz="2400" b="1">
                <a:highlight>
                  <a:srgbClr val="FDFDFD"/>
                </a:highlight>
                <a:latin typeface="Microsoft Yahei"/>
                <a:ea typeface="Microsoft Yahei"/>
                <a:cs typeface="Microsoft Yahei"/>
                <a:sym typeface="Microsoft Yahei"/>
              </a:rPr>
              <a:t>Introduction of Dataset</a:t>
            </a:r>
            <a:endParaRPr sz="2400" b="1"/>
          </a:p>
        </p:txBody>
      </p:sp>
      <p:sp>
        <p:nvSpPr>
          <p:cNvPr id="291" name="Google Shape;291;p34"/>
          <p:cNvSpPr txBox="1"/>
          <p:nvPr/>
        </p:nvSpPr>
        <p:spPr>
          <a:xfrm>
            <a:off x="566634" y="375058"/>
            <a:ext cx="7458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sz="2000" b="1">
                <a:solidFill>
                  <a:schemeClr val="lt1"/>
                </a:solidFill>
              </a:rPr>
              <a:t>03</a:t>
            </a:r>
            <a:endParaRPr sz="2000" b="1">
              <a:solidFill>
                <a:schemeClr val="lt1"/>
              </a:solidFill>
              <a:latin typeface="Arial"/>
              <a:ea typeface="Arial"/>
              <a:cs typeface="Arial"/>
              <a:sym typeface="Arial"/>
            </a:endParaRPr>
          </a:p>
        </p:txBody>
      </p:sp>
      <p:grpSp>
        <p:nvGrpSpPr>
          <p:cNvPr id="292" name="Google Shape;292;p34"/>
          <p:cNvGrpSpPr/>
          <p:nvPr/>
        </p:nvGrpSpPr>
        <p:grpSpPr>
          <a:xfrm>
            <a:off x="1770600" y="1364912"/>
            <a:ext cx="8490900" cy="5145407"/>
            <a:chOff x="2306375" y="1460800"/>
            <a:chExt cx="8490900" cy="4794900"/>
          </a:xfrm>
        </p:grpSpPr>
        <p:sp>
          <p:nvSpPr>
            <p:cNvPr id="293" name="Google Shape;293;p34"/>
            <p:cNvSpPr/>
            <p:nvPr/>
          </p:nvSpPr>
          <p:spPr>
            <a:xfrm>
              <a:off x="2306375" y="1460800"/>
              <a:ext cx="8490900" cy="4794900"/>
            </a:xfrm>
            <a:prstGeom prst="roundRect">
              <a:avLst>
                <a:gd name="adj" fmla="val 16667"/>
              </a:avLst>
            </a:prstGeom>
            <a:solidFill>
              <a:srgbClr val="F2F2F2"/>
            </a:solidFill>
            <a:ln w="12700" cap="flat" cmpd="sng">
              <a:solidFill>
                <a:srgbClr val="4545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34"/>
            <p:cNvSpPr txBox="1"/>
            <p:nvPr/>
          </p:nvSpPr>
          <p:spPr>
            <a:xfrm>
              <a:off x="2635425" y="1642900"/>
              <a:ext cx="8161800" cy="417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350" b="1">
                  <a:solidFill>
                    <a:srgbClr val="3C4043"/>
                  </a:solidFill>
                </a:rPr>
                <a:t>◆ Column Description</a:t>
              </a:r>
              <a:endParaRPr sz="1350" b="1">
                <a:solidFill>
                  <a:srgbClr val="3C4043"/>
                </a:solidFill>
              </a:endParaRPr>
            </a:p>
            <a:p>
              <a:pPr marL="457200" lvl="0" indent="-314325" algn="l" rtl="0">
                <a:lnSpc>
                  <a:spcPct val="115000"/>
                </a:lnSpc>
                <a:spcBef>
                  <a:spcPts val="700"/>
                </a:spcBef>
                <a:spcAft>
                  <a:spcPts val="0"/>
                </a:spcAft>
                <a:buClr>
                  <a:srgbClr val="3C4043"/>
                </a:buClr>
                <a:buSzPts val="1350"/>
                <a:buChar char="-"/>
              </a:pPr>
              <a:r>
                <a:rPr lang="ko-KR" sz="1350" b="1">
                  <a:solidFill>
                    <a:srgbClr val="3C4043"/>
                  </a:solidFill>
                </a:rPr>
                <a:t>'id'</a:t>
              </a:r>
              <a:r>
                <a:rPr lang="ko-KR" sz="1350">
                  <a:solidFill>
                    <a:srgbClr val="3C4043"/>
                  </a:solidFill>
                </a:rPr>
                <a:t> : id</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'Gender'</a:t>
              </a:r>
              <a:r>
                <a:rPr lang="ko-KR" sz="1350">
                  <a:solidFill>
                    <a:srgbClr val="3C4043"/>
                  </a:solidFill>
                </a:rPr>
                <a:t> : Gender</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'Age'</a:t>
              </a:r>
              <a:r>
                <a:rPr lang="ko-KR" sz="1350">
                  <a:solidFill>
                    <a:srgbClr val="3C4043"/>
                  </a:solidFill>
                </a:rPr>
                <a:t> : Age</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'Height'</a:t>
              </a:r>
              <a:r>
                <a:rPr lang="ko-KR" sz="1350">
                  <a:solidFill>
                    <a:srgbClr val="3C4043"/>
                  </a:solidFill>
                </a:rPr>
                <a:t> : Height is in meter</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'Weight'</a:t>
              </a:r>
              <a:r>
                <a:rPr lang="ko-KR" sz="1350">
                  <a:solidFill>
                    <a:srgbClr val="3C4043"/>
                  </a:solidFill>
                </a:rPr>
                <a:t> : Weight is between 39 to 165</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'family_history_with_overweight'</a:t>
              </a:r>
              <a:r>
                <a:rPr lang="ko-KR" sz="1350">
                  <a:solidFill>
                    <a:srgbClr val="3C4043"/>
                  </a:solidFill>
                </a:rPr>
                <a:t> : family history with overweight yes or no</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'FAVC'</a:t>
              </a:r>
              <a:r>
                <a:rPr lang="ko-KR" sz="1350">
                  <a:solidFill>
                    <a:srgbClr val="3C4043"/>
                  </a:solidFill>
                </a:rPr>
                <a:t> : Frequent consumption of high calorie food yes or no</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'FCVC'</a:t>
              </a:r>
              <a:r>
                <a:rPr lang="ko-KR" sz="1350">
                  <a:solidFill>
                    <a:srgbClr val="3C4043"/>
                  </a:solidFill>
                </a:rPr>
                <a:t> : Frequency of consumption of vegetables yes or no</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'NCP'</a:t>
              </a:r>
              <a:r>
                <a:rPr lang="ko-KR" sz="1350">
                  <a:solidFill>
                    <a:srgbClr val="3C4043"/>
                  </a:solidFill>
                </a:rPr>
                <a:t> : Number of main meals</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'CAEC' </a:t>
              </a:r>
              <a:r>
                <a:rPr lang="ko-KR" sz="1350">
                  <a:solidFill>
                    <a:srgbClr val="3C4043"/>
                  </a:solidFill>
                </a:rPr>
                <a:t>: Consumption of food between meals</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'SMOKE'</a:t>
              </a:r>
              <a:r>
                <a:rPr lang="ko-KR" sz="1350">
                  <a:solidFill>
                    <a:srgbClr val="3C4043"/>
                  </a:solidFill>
                </a:rPr>
                <a:t> : yes or no</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'CH2O'</a:t>
              </a:r>
              <a:r>
                <a:rPr lang="ko-KR" sz="1350">
                  <a:solidFill>
                    <a:srgbClr val="3C4043"/>
                  </a:solidFill>
                </a:rPr>
                <a:t> : Consumption of water daily</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'SCC'</a:t>
              </a:r>
              <a:r>
                <a:rPr lang="ko-KR" sz="1350">
                  <a:solidFill>
                    <a:srgbClr val="3C4043"/>
                  </a:solidFill>
                </a:rPr>
                <a:t> : Calories consumption monitoring yes or no</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'FAF'</a:t>
              </a:r>
              <a:r>
                <a:rPr lang="ko-KR" sz="1350">
                  <a:solidFill>
                    <a:srgbClr val="3C4043"/>
                  </a:solidFill>
                </a:rPr>
                <a:t> : Physical activity frequency</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'TUE'</a:t>
              </a:r>
              <a:r>
                <a:rPr lang="ko-KR" sz="1350">
                  <a:solidFill>
                    <a:srgbClr val="3C4043"/>
                  </a:solidFill>
                </a:rPr>
                <a:t> : Time using technology devices "How long using technology devices to track your health"</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'CALC'</a:t>
              </a:r>
              <a:r>
                <a:rPr lang="ko-KR" sz="1350">
                  <a:solidFill>
                    <a:srgbClr val="3C4043"/>
                  </a:solidFill>
                </a:rPr>
                <a:t> : Consumption of alcohol</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'MTRANS'</a:t>
              </a:r>
              <a:r>
                <a:rPr lang="ko-KR" sz="1350">
                  <a:solidFill>
                    <a:srgbClr val="3C4043"/>
                  </a:solidFill>
                </a:rPr>
                <a:t> : Transportation used</a:t>
              </a:r>
              <a:endParaRPr sz="1350">
                <a:solidFill>
                  <a:srgbClr val="3C4043"/>
                </a:solidFill>
              </a:endParaRPr>
            </a:p>
            <a:p>
              <a:pPr marL="457200" lvl="0" indent="-314325" algn="l" rtl="0">
                <a:lnSpc>
                  <a:spcPct val="115000"/>
                </a:lnSpc>
                <a:spcBef>
                  <a:spcPts val="0"/>
                </a:spcBef>
                <a:spcAft>
                  <a:spcPts val="0"/>
                </a:spcAft>
                <a:buClr>
                  <a:srgbClr val="3C4043"/>
                </a:buClr>
                <a:buSzPts val="1350"/>
                <a:buChar char="-"/>
              </a:pPr>
              <a:r>
                <a:rPr lang="ko-KR" sz="1350" b="1">
                  <a:solidFill>
                    <a:srgbClr val="3C4043"/>
                  </a:solidFill>
                </a:rPr>
                <a:t>'NObeyesdad'</a:t>
              </a:r>
              <a:r>
                <a:rPr lang="ko-KR" sz="1350">
                  <a:solidFill>
                    <a:srgbClr val="3C4043"/>
                  </a:solidFill>
                </a:rPr>
                <a:t> : Target Obesity</a:t>
              </a:r>
              <a:endParaRPr sz="1350">
                <a:solidFill>
                  <a:srgbClr val="3C4043"/>
                </a:solidFill>
              </a:endParaRPr>
            </a:p>
            <a:p>
              <a:pPr marL="0" lvl="0" indent="0" algn="l" rtl="0">
                <a:spcBef>
                  <a:spcPts val="700"/>
                </a:spcBef>
                <a:spcAft>
                  <a:spcPts val="0"/>
                </a:spcAft>
                <a:buNone/>
              </a:pPr>
              <a:endParaRPr sz="2800">
                <a:solidFill>
                  <a:schemeClr val="dk1"/>
                </a:solidFill>
              </a:endParaRPr>
            </a:p>
          </p:txBody>
        </p:sp>
      </p:gr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111 고르곤졸라">
      <a:dk1>
        <a:srgbClr val="3A3838"/>
      </a:dk1>
      <a:lt1>
        <a:srgbClr val="FFFFFF"/>
      </a:lt1>
      <a:dk2>
        <a:srgbClr val="5D5B5B"/>
      </a:dk2>
      <a:lt2>
        <a:srgbClr val="F2F2F2"/>
      </a:lt2>
      <a:accent1>
        <a:srgbClr val="5F5F5D"/>
      </a:accent1>
      <a:accent2>
        <a:srgbClr val="7C7C7A"/>
      </a:accent2>
      <a:accent3>
        <a:srgbClr val="BEB7B1"/>
      </a:accent3>
      <a:accent4>
        <a:srgbClr val="3D3A35"/>
      </a:accent4>
      <a:accent5>
        <a:srgbClr val="D1C6AE"/>
      </a:accent5>
      <a:accent6>
        <a:srgbClr val="DFD8C7"/>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2303</Words>
  <Application>Microsoft Office PowerPoint</Application>
  <PresentationFormat>와이드스크린</PresentationFormat>
  <Paragraphs>543</Paragraphs>
  <Slides>36</Slides>
  <Notes>36</Notes>
  <HiddenSlides>0</HiddenSlides>
  <MMClips>0</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36</vt:i4>
      </vt:variant>
    </vt:vector>
  </HeadingPairs>
  <TitlesOfParts>
    <vt:vector size="43" baseType="lpstr">
      <vt:lpstr>맑은 고딕</vt:lpstr>
      <vt:lpstr>Noto Sans KR</vt:lpstr>
      <vt:lpstr>Arial</vt:lpstr>
      <vt:lpstr>Roboto</vt:lpstr>
      <vt:lpstr>Microsoft YaHei</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yewon lim</cp:lastModifiedBy>
  <cp:revision>3</cp:revision>
  <dcterms:modified xsi:type="dcterms:W3CDTF">2024-03-05T07:15:36Z</dcterms:modified>
</cp:coreProperties>
</file>